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handoutMasterIdLst>
    <p:handoutMasterId r:id="rId52"/>
  </p:handoutMasterIdLst>
  <p:sldIdLst>
    <p:sldId id="256" r:id="rId2"/>
    <p:sldId id="315" r:id="rId3"/>
    <p:sldId id="316" r:id="rId4"/>
    <p:sldId id="282" r:id="rId5"/>
    <p:sldId id="264" r:id="rId6"/>
    <p:sldId id="318" r:id="rId7"/>
    <p:sldId id="319" r:id="rId8"/>
    <p:sldId id="320" r:id="rId9"/>
    <p:sldId id="321" r:id="rId10"/>
    <p:sldId id="322" r:id="rId11"/>
    <p:sldId id="323" r:id="rId12"/>
    <p:sldId id="324" r:id="rId13"/>
    <p:sldId id="325" r:id="rId14"/>
    <p:sldId id="272" r:id="rId15"/>
    <p:sldId id="326" r:id="rId16"/>
    <p:sldId id="347" r:id="rId17"/>
    <p:sldId id="327" r:id="rId18"/>
    <p:sldId id="328" r:id="rId19"/>
    <p:sldId id="329" r:id="rId20"/>
    <p:sldId id="330" r:id="rId21"/>
    <p:sldId id="260" r:id="rId22"/>
    <p:sldId id="331" r:id="rId23"/>
    <p:sldId id="332" r:id="rId24"/>
    <p:sldId id="333" r:id="rId25"/>
    <p:sldId id="334" r:id="rId26"/>
    <p:sldId id="335" r:id="rId27"/>
    <p:sldId id="336" r:id="rId28"/>
    <p:sldId id="337" r:id="rId29"/>
    <p:sldId id="338" r:id="rId30"/>
    <p:sldId id="339" r:id="rId31"/>
    <p:sldId id="340" r:id="rId32"/>
    <p:sldId id="341" r:id="rId33"/>
    <p:sldId id="286" r:id="rId34"/>
    <p:sldId id="342" r:id="rId35"/>
    <p:sldId id="343" r:id="rId36"/>
    <p:sldId id="344" r:id="rId37"/>
    <p:sldId id="345" r:id="rId38"/>
    <p:sldId id="346" r:id="rId39"/>
    <p:sldId id="310" r:id="rId40"/>
    <p:sldId id="295" r:id="rId41"/>
    <p:sldId id="296" r:id="rId42"/>
    <p:sldId id="294" r:id="rId43"/>
    <p:sldId id="263" r:id="rId44"/>
    <p:sldId id="298" r:id="rId45"/>
    <p:sldId id="293" r:id="rId46"/>
    <p:sldId id="306" r:id="rId47"/>
    <p:sldId id="305" r:id="rId48"/>
    <p:sldId id="299" r:id="rId49"/>
    <p:sldId id="304" r:id="rId50"/>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67" autoAdjust="0"/>
    <p:restoredTop sz="83303" autoAdjust="0"/>
  </p:normalViewPr>
  <p:slideViewPr>
    <p:cSldViewPr snapToGrid="0">
      <p:cViewPr varScale="1">
        <p:scale>
          <a:sx n="62" d="100"/>
          <a:sy n="62" d="100"/>
        </p:scale>
        <p:origin x="1302" y="66"/>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3/03/2021</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03/03/2021</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artacampinas.com.br/2020/04/faculdade-particular-usa-robo-para-corrigir-provas-e-dar-nota-aos-alunos/"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www.correiobraziliense.com.br/app/noticia/ciencia-e-saude/2020/08/04/interna_ciencia_saude,878353/inteligencia-artificial-ajuda-em-diagnostico-da-covid-19-no-brasil.shtml" TargetMode="External"/><Relationship Id="rId5" Type="http://schemas.openxmlformats.org/officeDocument/2006/relationships/hyperlink" Target="https://eos.org/opinions/artificial-intelligence-may-be-key-to-better-weather-forecasts" TargetMode="External"/><Relationship Id="rId4" Type="http://schemas.openxmlformats.org/officeDocument/2006/relationships/hyperlink" Target="https://www.ibm.com/analytics/fraud-prediction"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mlc.committees.comsoc.org/research-library/"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pt.wikipedia.org/wiki/C%C3%B3digo_de_m%C3%A1quina"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pt.wikipedia.org/wiki/Linguagem_humana"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rxiv.org/ftp/arxiv/papers/1909/1909.11315.pdf"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pt.wikipedia.org/wiki/Torre_de_Han%C3%B3i"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pt.wikipedia.org/wiki/Combinat%C3%B3ria"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canaltech.com.br/ciencia/Pela-primeira-vez-na-mundo-computador-engana-pessoas-e-passa-no-teste-de-Turin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smtClean="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smtClean="0"/>
              <a:t>Objetivo</a:t>
            </a:r>
            <a:r>
              <a:rPr lang="pt-BR" sz="1200" dirty="0"/>
              <a:t>: Criar máquinas que </a:t>
            </a:r>
            <a:r>
              <a:rPr lang="pt-BR" sz="1200" i="1" dirty="0"/>
              <a:t>imitem</a:t>
            </a:r>
            <a:r>
              <a:rPr lang="pt-BR" sz="1200" dirty="0"/>
              <a:t> nossa capacidade </a:t>
            </a:r>
            <a:r>
              <a:rPr lang="pt-BR" sz="1200" dirty="0" smtClean="0"/>
              <a:t>mental.</a:t>
            </a:r>
            <a:r>
              <a:rPr lang="pt-BR" sz="1200" dirty="0"/>
              <a:t> </a:t>
            </a:r>
            <a:endParaRPr lang="pt-BR" sz="1200" dirty="0">
              <a:cs typeface="Calibri"/>
            </a:endParaRPr>
          </a:p>
          <a:p>
            <a:pPr marL="171450" indent="-171450">
              <a:buFont typeface="Arial" panose="020B0604020202020204" pitchFamily="34" charset="0"/>
              <a:buChar char="•"/>
            </a:pPr>
            <a:r>
              <a:rPr lang="pt-BR" sz="1200" dirty="0" smtClean="0"/>
              <a:t>Porém</a:t>
            </a:r>
            <a:r>
              <a:rPr lang="pt-BR" sz="1200" dirty="0"/>
              <a:t>, esta </a:t>
            </a:r>
            <a:r>
              <a:rPr lang="pt-BR" sz="1200" i="1" dirty="0"/>
              <a:t>imitação</a:t>
            </a:r>
            <a:r>
              <a:rPr lang="pt-BR" sz="1200" dirty="0"/>
              <a:t> não será perfeita dado que somos construídos de matéria viva e até o momento não fomos capazes de criar nada semelhante ao nosso cérebro. </a:t>
            </a:r>
            <a:endParaRPr lang="pt-BR" sz="1200" dirty="0" smtClean="0"/>
          </a:p>
          <a:p>
            <a:pPr marL="171450" indent="-171450">
              <a:buFont typeface="Arial" panose="020B0604020202020204" pitchFamily="34" charset="0"/>
              <a:buChar char="•"/>
            </a:pPr>
            <a:r>
              <a:rPr lang="pt-BR" sz="1200" dirty="0" smtClean="0"/>
              <a:t>Essa </a:t>
            </a:r>
            <a:r>
              <a:rPr lang="pt-BR" sz="1200" i="1" dirty="0"/>
              <a:t>imitação</a:t>
            </a:r>
            <a:r>
              <a:rPr lang="pt-BR" sz="1200" dirty="0"/>
              <a:t> é, portanto, apenas uma aproximação. É por isso que em IA fala-se da criação de máquinas que são </a:t>
            </a:r>
            <a:r>
              <a:rPr lang="pt-BR" sz="1200" i="1" dirty="0"/>
              <a:t>modelos</a:t>
            </a:r>
            <a:r>
              <a:rPr lang="pt-BR" sz="1200" dirty="0"/>
              <a:t> de nossa capacidade de aprender, raciocinar, enxergar, falar, ouvir, etc</a:t>
            </a:r>
            <a:r>
              <a:rPr lang="pt-BR" sz="1200" dirty="0" smtClean="0"/>
              <a:t>.</a:t>
            </a:r>
            <a:endParaRPr lang="en-US" sz="1200" dirty="0"/>
          </a:p>
          <a:p>
            <a:pPr rtl="0"/>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smtClean="0"/>
              <a:t>A IA fraca concentra-se na realização de uma tarefa específica, como responder a perguntas com base na entrada do usuário ou jogar xadrez. Carros autônomos e assistentes virtuais, como Siri, são exemplos de IA fraca.</a:t>
            </a:r>
            <a:r>
              <a:rPr lang="pt-BR" sz="1200" baseline="0" dirty="0" smtClean="0"/>
              <a:t> </a:t>
            </a:r>
            <a:r>
              <a:rPr lang="pt-BR" sz="1200" dirty="0" smtClean="0"/>
              <a:t>IA forte pode realizar uma variedade de tarefas, eventualmente ensinando-se a resolver novos problemas. A IA fraca depende da interferência humana para definir os parâmetros de seus algoritmos de aprendizagem e fornecer os dados de treinamento relevantes para garantir a precisão. Embora a entrada humana acelere a fase de crescimento da IA forte, ela não é necessária e, com o tempo, desenvolve uma consciência semelhante à humana em vez de simulá-la, como a IA fraca. </a:t>
            </a:r>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2287954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smtClean="0"/>
              <a:t>AI is a broader concept to create intelligent machines that can simulate human thinking capability and behavior, whereas, machine learning is an application or subset of AI that allows machines to learn from data without being programmed explicitly.</a:t>
            </a:r>
            <a:endParaRPr lang="pt-BR" sz="1200" b="1" dirty="0" smtClean="0">
              <a:cs typeface="Calibri"/>
            </a:endParaRPr>
          </a:p>
          <a:p>
            <a:pPr marL="0" indent="0">
              <a:buFont typeface="Arial" panose="020B0604020202020204" pitchFamily="34" charset="0"/>
              <a:buNone/>
            </a:pPr>
            <a:endParaRPr lang="pt-BR" sz="1200" b="1" dirty="0" smtClean="0">
              <a:cs typeface="Calibri"/>
            </a:endParaRPr>
          </a:p>
          <a:p>
            <a:pPr marL="0" indent="0">
              <a:buFont typeface="Arial" panose="020B0604020202020204" pitchFamily="34" charset="0"/>
              <a:buNone/>
            </a:pPr>
            <a:r>
              <a:rPr lang="pt-BR" sz="1200" b="1" dirty="0" smtClean="0">
                <a:cs typeface="Calibri"/>
              </a:rPr>
              <a:t>Processamento de linguagem natural</a:t>
            </a:r>
            <a:r>
              <a:rPr lang="pt-BR" sz="1200" b="0" dirty="0" smtClean="0">
                <a:cs typeface="Calibri"/>
              </a:rPr>
              <a:t>: criação automática de resumos,</a:t>
            </a:r>
            <a:r>
              <a:rPr lang="pt-BR" sz="1200" b="0" baseline="0" dirty="0" smtClean="0">
                <a:cs typeface="Calibri"/>
              </a:rPr>
              <a:t> tradução de textos em uma língua para outra, reconhecimento de fala, etc.</a:t>
            </a:r>
          </a:p>
          <a:p>
            <a:pPr marL="0" indent="0">
              <a:buFont typeface="Arial" panose="020B0604020202020204" pitchFamily="34" charset="0"/>
              <a:buNone/>
            </a:pPr>
            <a:r>
              <a:rPr lang="pt-BR" sz="1200" b="1" baseline="0" dirty="0" smtClean="0">
                <a:cs typeface="Calibri"/>
              </a:rPr>
              <a:t>Representação do conhecimento</a:t>
            </a:r>
            <a:r>
              <a:rPr lang="pt-BR" sz="1200" b="0" baseline="0" dirty="0" smtClean="0">
                <a:cs typeface="Calibri"/>
              </a:rPr>
              <a:t>: lida com problemas de como criar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smtClean="0">
                <a:cs typeface="Calibri"/>
              </a:rPr>
              <a:t>Raciocínio automatizado</a:t>
            </a:r>
            <a:r>
              <a:rPr lang="pt-BR" sz="1200" b="0" baseline="0" dirty="0" smtClean="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smtClean="0">
                <a:cs typeface="Calibri"/>
              </a:rPr>
              <a:t>Planejamento</a:t>
            </a:r>
            <a:r>
              <a:rPr lang="pt-BR" sz="1200" b="0" baseline="0" dirty="0" smtClean="0">
                <a:cs typeface="Calibri"/>
              </a:rPr>
              <a:t>: </a:t>
            </a:r>
            <a:r>
              <a:rPr lang="pt-BR" dirty="0" smtClean="0"/>
              <a:t>tem como objetivo encontrar um plano que permita uma</a:t>
            </a:r>
            <a:r>
              <a:rPr lang="pt-BR" baseline="0" dirty="0" smtClean="0"/>
              <a:t> máquina </a:t>
            </a:r>
            <a:r>
              <a:rPr lang="pt-BR" dirty="0" smtClean="0"/>
              <a:t>executar uma tarefa, a partir de uma situação inicial.</a:t>
            </a:r>
            <a:endParaRPr lang="pt-BR" sz="1200" b="0" baseline="0" dirty="0" smtClean="0">
              <a:cs typeface="Calibri"/>
            </a:endParaRPr>
          </a:p>
          <a:p>
            <a:pPr marL="0" indent="0">
              <a:buFont typeface="Arial" panose="020B0604020202020204" pitchFamily="34" charset="0"/>
              <a:buNone/>
            </a:pPr>
            <a:r>
              <a:rPr lang="pt-BR" sz="1200" b="1" baseline="0" dirty="0" smtClean="0">
                <a:cs typeface="Calibri"/>
              </a:rPr>
              <a:t>Visão computacional</a:t>
            </a:r>
            <a:r>
              <a:rPr lang="pt-BR" sz="1200" b="0" baseline="0" dirty="0" smtClean="0">
                <a:cs typeface="Calibri"/>
              </a:rPr>
              <a:t>: desenvolvimento de máquinas inteligentes que obtém informação de imagens/vídeos. Exemplos: reconhecimento de faces, controle de qualidade em indústrias, carros autônomos, etc.</a:t>
            </a:r>
          </a:p>
          <a:p>
            <a:pPr marL="0" indent="0">
              <a:buFont typeface="Arial" panose="020B0604020202020204" pitchFamily="34" charset="0"/>
              <a:buNone/>
            </a:pPr>
            <a:r>
              <a:rPr lang="pt-BR" sz="1200" b="1" baseline="0" dirty="0" smtClean="0">
                <a:cs typeface="Calibri"/>
              </a:rPr>
              <a:t>Robótica</a:t>
            </a:r>
            <a:r>
              <a:rPr lang="pt-BR" sz="1200" b="0" baseline="0" dirty="0" smtClean="0">
                <a:cs typeface="Calibri"/>
              </a:rPr>
              <a:t>: lida com o design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smtClean="0">
                <a:cs typeface="Calibri"/>
              </a:rPr>
              <a:t>Aprendizado de máquina</a:t>
            </a:r>
            <a:r>
              <a:rPr lang="pt-BR" sz="1200" b="0" baseline="0" dirty="0" smtClean="0">
                <a:cs typeface="Calibri"/>
              </a:rPr>
              <a:t>: lida com o design e construção de máquinas que executam uma tarefa específica sem terem sido explicitamente programadas para isso. Exemplos: algoritmo de recomendações do netflix, carro autômato, etc. Esses algortimos aprendem atravésda experiência.</a:t>
            </a:r>
          </a:p>
          <a:p>
            <a:pPr marL="0" indent="0">
              <a:buFont typeface="Arial" panose="020B0604020202020204" pitchFamily="34" charset="0"/>
              <a:buNone/>
            </a:pPr>
            <a:r>
              <a:rPr lang="pt-PT" sz="1200" b="1" i="0" dirty="0" smtClean="0"/>
              <a:t>Inteligência artificial geral</a:t>
            </a:r>
            <a:r>
              <a:rPr lang="pt-PT" sz="1200" i="1" dirty="0" smtClean="0"/>
              <a:t>: </a:t>
            </a:r>
            <a:r>
              <a:rPr lang="pt-BR" sz="1200" b="0" i="0" kern="1200" dirty="0" smtClean="0">
                <a:solidFill>
                  <a:schemeClr val="tx1"/>
                </a:solidFill>
                <a:effectLst/>
                <a:latin typeface="+mn-lt"/>
                <a:ea typeface="+mn-ea"/>
                <a:cs typeface="+mn-cs"/>
              </a:rPr>
              <a:t>máquinas que possuem</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consciência e sentimentos, capazes de oferecer soluções para qualquer tipo de problema.</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a:p>
          <a:p>
            <a:endParaRPr lang="pt-BR" sz="1200" dirty="0" smtClean="0"/>
          </a:p>
          <a:p>
            <a:r>
              <a:rPr lang="en-US" sz="1200" dirty="0" smtClean="0"/>
              <a:t>KR&amp;R: Knowledge representation and reasoning</a:t>
            </a:r>
          </a:p>
          <a:p>
            <a:endParaRPr lang="en-US" sz="1200" dirty="0" smtClean="0"/>
          </a:p>
          <a:p>
            <a:pPr rtl="0"/>
            <a:r>
              <a:rPr lang="en-US" sz="1200" dirty="0" smtClean="0"/>
              <a:t>First of all, </a:t>
            </a:r>
            <a:r>
              <a:rPr lang="en-US" sz="1200" b="1" dirty="0" smtClean="0"/>
              <a:t>leave the terms artificial and machine aside</a:t>
            </a:r>
            <a:r>
              <a:rPr lang="en-US" sz="1200" dirty="0" smtClean="0"/>
              <a:t>. We will try to understand the words intelligence and learning one-by-one. Think of how one can solve a given (mathematical and not real life) problem. There are two possibilities - </a:t>
            </a:r>
            <a:r>
              <a:rPr lang="en-US" sz="1200" i="1" dirty="0" smtClean="0"/>
              <a:t>either</a:t>
            </a:r>
          </a:p>
          <a:p>
            <a:pPr rtl="0"/>
            <a:endParaRPr lang="en-US" sz="1200" dirty="0" smtClean="0"/>
          </a:p>
          <a:p>
            <a:r>
              <a:rPr lang="en-US" sz="1200" dirty="0" smtClean="0"/>
              <a:t>Method 1: he/she/it has solved such a problem before and has </a:t>
            </a:r>
            <a:r>
              <a:rPr lang="en-US" sz="1200" b="1" i="1" dirty="0" smtClean="0"/>
              <a:t>learned</a:t>
            </a:r>
            <a:r>
              <a:rPr lang="en-US" sz="1200" dirty="0" smtClean="0"/>
              <a:t> how to solve such problems </a:t>
            </a:r>
            <a:r>
              <a:rPr lang="en-US" sz="1200" i="1" dirty="0" smtClean="0"/>
              <a:t>or</a:t>
            </a:r>
          </a:p>
          <a:p>
            <a:endParaRPr lang="en-US" sz="1200" dirty="0" smtClean="0"/>
          </a:p>
          <a:p>
            <a:r>
              <a:rPr lang="en-US" sz="1200" dirty="0" smtClean="0"/>
              <a:t>Method 2: (it is first time he/she/it faced this type of problem and)</a:t>
            </a:r>
            <a:r>
              <a:rPr lang="en-US" sz="1200" i="1" dirty="0" smtClean="0"/>
              <a:t> </a:t>
            </a:r>
            <a:r>
              <a:rPr lang="en-US" sz="1200" dirty="0" smtClean="0"/>
              <a:t>he/she/it is </a:t>
            </a:r>
            <a:r>
              <a:rPr lang="en-US" sz="1200" b="1" i="1" dirty="0" smtClean="0"/>
              <a:t>actually intelligent</a:t>
            </a:r>
            <a:r>
              <a:rPr lang="en-US" sz="1200" dirty="0" smtClean="0"/>
              <a:t> to think of possibilities of how to solve the problem based on what he/she/it </a:t>
            </a:r>
            <a:r>
              <a:rPr lang="en-US" sz="1200" b="1" i="1" dirty="0" smtClean="0"/>
              <a:t>knows</a:t>
            </a:r>
            <a:r>
              <a:rPr lang="en-US" sz="1200" dirty="0" smtClean="0"/>
              <a:t>, right?</a:t>
            </a:r>
          </a:p>
          <a:p>
            <a:pPr rtl="0"/>
            <a:endParaRPr lang="en-US" sz="1200" dirty="0" smtClean="0"/>
          </a:p>
          <a:p>
            <a:pPr rtl="0"/>
            <a:r>
              <a:rPr lang="en-US" sz="1200" dirty="0" smtClean="0"/>
              <a:t>The former is called </a:t>
            </a:r>
            <a:r>
              <a:rPr lang="en-US" sz="1200" b="1" dirty="0" smtClean="0"/>
              <a:t>learning </a:t>
            </a:r>
            <a:r>
              <a:rPr lang="en-US" sz="1200" dirty="0" smtClean="0"/>
              <a:t>and the latter is called </a:t>
            </a:r>
            <a:r>
              <a:rPr lang="en-US" sz="1200" b="1" dirty="0" smtClean="0"/>
              <a:t>knowledge</a:t>
            </a:r>
            <a:r>
              <a:rPr lang="en-US" sz="1200" dirty="0" smtClean="0"/>
              <a:t> (along with intelligence). So, in short, to solve a problem, one needs either of these two. Hence, </a:t>
            </a:r>
            <a:r>
              <a:rPr lang="en-US" sz="1200" b="1" dirty="0" smtClean="0"/>
              <a:t>learning is a part of intelligence</a:t>
            </a:r>
            <a:r>
              <a:rPr lang="en-US" sz="1200" dirty="0" smtClean="0"/>
              <a:t>. </a:t>
            </a:r>
          </a:p>
          <a:p>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6446696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dirty="0" smtClean="0"/>
              <a:t>Recomendação de anúncios/produtos: IA extrai conhecimento através do comportamento dos clientes e com isso consegue recomendar produtos específicos/customizados para os clientes.</a:t>
            </a:r>
          </a:p>
          <a:p>
            <a:endParaRPr lang="pt-BR" sz="1200" dirty="0" smtClean="0"/>
          </a:p>
          <a:p>
            <a:r>
              <a:rPr lang="pt-BR" sz="1200" dirty="0" smtClean="0"/>
              <a:t>“Faculdade particular usa robô para corrigir provas e dar nota aos alunos”, </a:t>
            </a:r>
            <a:r>
              <a:rPr lang="pt-BR" sz="1200" dirty="0" smtClean="0">
                <a:hlinkClick r:id="rId3"/>
              </a:rPr>
              <a:t>https://cartacampinas.com.br/2020/04/faculdade-particular-usa-robo-para-corrigir-provas-e-dar-nota-aos-alunos/</a:t>
            </a:r>
            <a:endParaRPr lang="pt-BR" sz="1200" dirty="0" smtClean="0"/>
          </a:p>
          <a:p>
            <a:endParaRPr lang="pt-BR" sz="1200" dirty="0" smtClean="0"/>
          </a:p>
          <a:p>
            <a:r>
              <a:rPr lang="pt-BR" sz="1200" dirty="0" smtClean="0"/>
              <a:t>“</a:t>
            </a:r>
            <a:r>
              <a:rPr lang="en-US" sz="1200" dirty="0" smtClean="0"/>
              <a:t>Artificial Intelligence May Be Key to Better Weather Forecasts</a:t>
            </a:r>
            <a:r>
              <a:rPr lang="pt-BR" sz="1200" dirty="0" smtClean="0"/>
              <a:t>”, https://eos.org/opinions/artificial-intelligence-may-be-key-to-better-we</a:t>
            </a:r>
          </a:p>
          <a:p>
            <a:endParaRPr lang="pt-BR" sz="1200" dirty="0" smtClean="0"/>
          </a:p>
          <a:p>
            <a:r>
              <a:rPr lang="pt-BR" sz="1200" dirty="0" smtClean="0"/>
              <a:t>“</a:t>
            </a:r>
            <a:r>
              <a:rPr lang="en-US" sz="1200" dirty="0" smtClean="0"/>
              <a:t>AI improves fraud detection, prediction and prevention</a:t>
            </a:r>
            <a:r>
              <a:rPr lang="pt-BR" sz="1200" dirty="0" smtClean="0"/>
              <a:t>”,</a:t>
            </a:r>
            <a:r>
              <a:rPr lang="pt-BR" sz="1200" baseline="0" dirty="0" smtClean="0"/>
              <a:t> </a:t>
            </a:r>
            <a:r>
              <a:rPr lang="pt-BR" sz="1200" dirty="0" smtClean="0">
                <a:hlinkClick r:id="rId4"/>
              </a:rPr>
              <a:t>https://www.ibm.com/analytics/fraud-prediction</a:t>
            </a:r>
            <a:r>
              <a:rPr lang="pt-BR" sz="1200" dirty="0" smtClean="0">
                <a:hlinkClick r:id="rId5"/>
              </a:rPr>
              <a:t>ather-forecasts</a:t>
            </a:r>
            <a:endParaRPr lang="pt-BR" sz="1200" dirty="0" smtClean="0"/>
          </a:p>
          <a:p>
            <a:endParaRPr lang="pt-BR" sz="1200" dirty="0" smtClean="0"/>
          </a:p>
          <a:p>
            <a:r>
              <a:rPr lang="pt-BR" sz="1200" dirty="0" smtClean="0"/>
              <a:t>“Inteligência artificial ajuda em diagnóstico da covid-19 no Brasil”, </a:t>
            </a:r>
            <a:r>
              <a:rPr lang="pt-BR" sz="1200" dirty="0" smtClean="0">
                <a:hlinkClick r:id="rId6"/>
              </a:rPr>
              <a:t>https://www.correiobraziliense.com.br/app/noticia/ciencia-e-saude/2020/08/04/interna_ciencia_saude,878353/inteligencia-artificial-ajuda-em-diagnostico-da-covid-19-no-brasil.shtml</a:t>
            </a: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17815389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defTabSz="1686336">
              <a:buFont typeface="Arial" panose="020B0604020202020204" pitchFamily="34" charset="0"/>
              <a:buChar char="•"/>
              <a:defRPr/>
            </a:pPr>
            <a:r>
              <a:rPr lang="pt-BR" b="1" dirty="0"/>
              <a:t>Estimação de canal e detecção de </a:t>
            </a:r>
            <a:r>
              <a:rPr lang="pt-BR" b="1" dirty="0" smtClean="0"/>
              <a:t>sinais</a:t>
            </a:r>
          </a:p>
          <a:p>
            <a:pPr marL="628650" lvl="1" indent="-171450" defTabSz="1686336">
              <a:buFont typeface="Arial" panose="020B0604020202020204" pitchFamily="34" charset="0"/>
              <a:buChar char="•"/>
              <a:defRPr/>
            </a:pPr>
            <a:r>
              <a:rPr lang="pt-BR" b="0" dirty="0" smtClean="0"/>
              <a:t>Algoritmos </a:t>
            </a:r>
            <a:r>
              <a:rPr lang="pt-BR" b="0" dirty="0"/>
              <a:t>de IA são treinados para realizar a </a:t>
            </a:r>
            <a:r>
              <a:rPr lang="pt-BR" b="0" dirty="0" smtClean="0"/>
              <a:t>estimação de canal </a:t>
            </a:r>
            <a:r>
              <a:rPr lang="pt-BR" b="0" dirty="0"/>
              <a:t>e detecção de símbolos conjuntamente. Em alguns exemplos, os algoritmos são treinados para estimar o canal sem o envio de pilotos, aumentando a eficiência </a:t>
            </a:r>
            <a:r>
              <a:rPr lang="pt-BR" b="0" dirty="0" smtClean="0"/>
              <a:t>espectral do sistema, que se transforma</a:t>
            </a:r>
            <a:r>
              <a:rPr lang="pt-BR" b="0" baseline="0" dirty="0" smtClean="0"/>
              <a:t> em maior velocidade para o usuário</a:t>
            </a:r>
            <a:r>
              <a:rPr lang="pt-BR" b="0" dirty="0" smtClean="0"/>
              <a:t>.</a:t>
            </a:r>
          </a:p>
          <a:p>
            <a:pPr marL="628650" lvl="1" indent="-171450" defTabSz="1686336">
              <a:buFont typeface="Arial" panose="020B0604020202020204" pitchFamily="34" charset="0"/>
              <a:buChar char="•"/>
              <a:defRPr/>
            </a:pPr>
            <a:r>
              <a:rPr lang="pt-BR" b="1" dirty="0" smtClean="0"/>
              <a:t>Vantagens</a:t>
            </a:r>
            <a:r>
              <a:rPr lang="pt-BR" b="0" dirty="0"/>
              <a:t>: As tarefas de estimação de canal e detecção </a:t>
            </a:r>
            <a:r>
              <a:rPr lang="pt-BR" b="0" dirty="0" smtClean="0"/>
              <a:t>envolvem </a:t>
            </a:r>
            <a:r>
              <a:rPr lang="pt-BR" b="0" dirty="0"/>
              <a:t>a estimação dos vários canais (um por antena) e a inversão de matrizes, e por exemplo, em sistemas MIMO com um número massivo de antenas isso pode levar a um alto custo e alta complexidade computacional. O uso de IA nesta tarefa tem </a:t>
            </a:r>
            <a:r>
              <a:rPr lang="pt-BR" b="0" dirty="0" smtClean="0"/>
              <a:t>o potencial </a:t>
            </a:r>
            <a:r>
              <a:rPr lang="pt-BR" b="0" dirty="0"/>
              <a:t>reduzir custos e complexidade </a:t>
            </a:r>
            <a:r>
              <a:rPr lang="pt-BR" b="0" dirty="0" smtClean="0"/>
              <a:t>computacional. Além</a:t>
            </a:r>
            <a:r>
              <a:rPr lang="pt-BR" b="0" baseline="0" dirty="0" smtClean="0"/>
              <a:t> disso, a estimação de canal envolve a transmissão de pilotos, que consomem recursos que poderiam ser utilizados para transmissão de dados. IA tem também o potencial de aumentar a eficiência do sistema através do envio de um menor número de ou nenhum pilotos.</a:t>
            </a:r>
            <a:endParaRPr lang="pt-BR" b="0" dirty="0" smtClean="0"/>
          </a:p>
          <a:p>
            <a:pPr marL="171450" lvl="0" indent="-171450" defTabSz="1686336">
              <a:buFont typeface="Arial" panose="020B0604020202020204" pitchFamily="34" charset="0"/>
              <a:buChar char="•"/>
              <a:defRPr/>
            </a:pPr>
            <a:r>
              <a:rPr lang="pt-BR" b="1" dirty="0" smtClean="0"/>
              <a:t>Aprendizado </a:t>
            </a:r>
            <a:r>
              <a:rPr lang="pt-BR" b="1" dirty="0"/>
              <a:t>de Sistemas de Comunicação de </a:t>
            </a:r>
            <a:r>
              <a:rPr lang="pt-BR" b="1" dirty="0" smtClean="0"/>
              <a:t>Ponta-a-Ponta</a:t>
            </a:r>
          </a:p>
          <a:p>
            <a:pPr marL="628650" lvl="1" indent="-171450" defTabSz="1686336">
              <a:buFont typeface="Arial" panose="020B0604020202020204" pitchFamily="34" charset="0"/>
              <a:buChar char="•"/>
              <a:defRPr/>
            </a:pPr>
            <a:r>
              <a:rPr lang="pt-BR" b="0" u="none" dirty="0" smtClean="0"/>
              <a:t>Os </a:t>
            </a:r>
            <a:r>
              <a:rPr lang="pt-BR" b="0" u="none" dirty="0"/>
              <a:t>blocos de processamento em sistemas de comunicação (transmissor e receptor) são desenvolvidos separadamente e otimizados com premissas (suposições) e objetivos diferentes, tornando a otimização global do sistema muito difícil. AI pode ser usado para modelar e otimizar conjuntamente os blocos de processamento do transmissor (codificação de canal, modulação, MIMO, etc) e do receptor (estimação, detecção, demodulação, decodificação de canal</a:t>
            </a:r>
            <a:r>
              <a:rPr lang="pt-BR" b="0" u="none" dirty="0" smtClean="0"/>
              <a:t>).</a:t>
            </a:r>
          </a:p>
          <a:p>
            <a:pPr marL="628650" lvl="1" indent="-171450" defTabSz="1686336">
              <a:buFont typeface="Arial" panose="020B0604020202020204" pitchFamily="34" charset="0"/>
              <a:buChar char="•"/>
              <a:defRPr/>
            </a:pPr>
            <a:r>
              <a:rPr lang="pt-BR" b="1" u="none" dirty="0" smtClean="0"/>
              <a:t>Vantagens</a:t>
            </a:r>
            <a:r>
              <a:rPr lang="pt-BR" b="0" u="none" dirty="0"/>
              <a:t>: maior performance do sistema dado que ele é otimizado conjuntamente.</a:t>
            </a:r>
          </a:p>
          <a:p>
            <a:pPr marL="171450" indent="-171450" defTabSz="1686336">
              <a:buFont typeface="Arial" panose="020B0604020202020204" pitchFamily="34" charset="0"/>
              <a:buChar char="•"/>
              <a:defRPr/>
            </a:pPr>
            <a:r>
              <a:rPr lang="pt-BR" b="1" dirty="0"/>
              <a:t>Alocação de </a:t>
            </a:r>
            <a:r>
              <a:rPr lang="pt-BR" b="1" dirty="0" smtClean="0"/>
              <a:t>Recursos</a:t>
            </a:r>
          </a:p>
          <a:p>
            <a:pPr marL="628650" lvl="1" indent="-171450" defTabSz="1686336">
              <a:buFont typeface="Arial" panose="020B0604020202020204" pitchFamily="34" charset="0"/>
              <a:buChar char="•"/>
              <a:defRPr/>
            </a:pPr>
            <a:r>
              <a:rPr lang="pt-BR" b="0" dirty="0" smtClean="0"/>
              <a:t>Dispositivos </a:t>
            </a:r>
            <a:r>
              <a:rPr lang="pt-BR" b="0" dirty="0"/>
              <a:t>IoT de baixa potência (e.g., </a:t>
            </a:r>
            <a:r>
              <a:rPr lang="pt-BR" b="0" dirty="0" smtClean="0"/>
              <a:t>LoRa, Zigbee, 6LoWPAN) </a:t>
            </a:r>
            <a:r>
              <a:rPr lang="pt-BR" b="0" dirty="0"/>
              <a:t>não utilizam protocolos de contenção, o que acarreta em colisões, consequentemente diminuindo a performance da rede e drenando as baterias dos dispositivos devido ao maior número de retransmissões. IA pode aprender como (onde-&gt; canal, quando-&gt;periodicidade e por quanto tempo) os outros dispositivos estão acessando o meio e consequentemente evitar colisões com uma certa </a:t>
            </a:r>
            <a:r>
              <a:rPr lang="pt-BR" b="0" dirty="0" smtClean="0"/>
              <a:t>probabilidade.</a:t>
            </a:r>
          </a:p>
          <a:p>
            <a:pPr marL="628650" lvl="1" indent="-171450" defTabSz="1686336">
              <a:buFont typeface="Arial" panose="020B0604020202020204" pitchFamily="34" charset="0"/>
              <a:buChar char="•"/>
              <a:defRPr/>
            </a:pPr>
            <a:r>
              <a:rPr lang="pt-BR" b="1" dirty="0" smtClean="0"/>
              <a:t>Vantagens</a:t>
            </a:r>
            <a:r>
              <a:rPr lang="pt-BR" b="0" dirty="0"/>
              <a:t>: aumento da performance da rede e da vida útil das baterias devido ao menor número de retransmissões.</a:t>
            </a:r>
          </a:p>
          <a:p>
            <a:pPr marL="171450" indent="-171450" defTabSz="1686336">
              <a:buFont typeface="Arial" panose="020B0604020202020204" pitchFamily="34" charset="0"/>
              <a:buChar char="•"/>
              <a:defRPr/>
            </a:pPr>
            <a:r>
              <a:rPr lang="pt-BR" b="1" dirty="0" smtClean="0"/>
              <a:t>Rádio-sobre-Fibra</a:t>
            </a:r>
          </a:p>
          <a:p>
            <a:pPr marL="628650" lvl="1" indent="-171450" defTabSz="1686336">
              <a:buFont typeface="Arial" panose="020B0604020202020204" pitchFamily="34" charset="0"/>
              <a:buChar char="•"/>
              <a:defRPr/>
            </a:pPr>
            <a:r>
              <a:rPr lang="pt-BR" sz="2200" dirty="0" smtClean="0"/>
              <a:t>A</a:t>
            </a:r>
            <a:r>
              <a:rPr lang="pt-BR" sz="2200" baseline="0" dirty="0" smtClean="0"/>
              <a:t> t</a:t>
            </a:r>
            <a:r>
              <a:rPr lang="pt-BR" sz="2200" dirty="0" smtClean="0"/>
              <a:t>ransmissão </a:t>
            </a:r>
            <a:r>
              <a:rPr lang="pt-BR" sz="2200" dirty="0"/>
              <a:t>analógica de sinais banda base para BS usando rádio-sobre-fibra pode reduzir os custos de conversores quando comparado com soluções digitais tais como o CPRI, entretanto, o canal composto Radio/Fibra introduz vários tipos de artefatos e distorções ao sinal transmitido que precisam ser mitigadas. AI pode ser utilizada para </a:t>
            </a:r>
            <a:r>
              <a:rPr lang="pt-BR" b="0" dirty="0"/>
              <a:t>equalizar e </a:t>
            </a:r>
            <a:r>
              <a:rPr lang="pt-BR" b="0" dirty="0" smtClean="0"/>
              <a:t>detectar</a:t>
            </a:r>
            <a:r>
              <a:rPr lang="pt-BR" b="0" baseline="0" dirty="0" smtClean="0"/>
              <a:t> </a:t>
            </a:r>
            <a:r>
              <a:rPr lang="pt-BR" b="0" dirty="0" smtClean="0"/>
              <a:t>sinais </a:t>
            </a:r>
            <a:r>
              <a:rPr lang="pt-BR" b="0" dirty="0"/>
              <a:t>conjuntamente. </a:t>
            </a:r>
            <a:endParaRPr lang="pt-BR" b="0" dirty="0" smtClean="0"/>
          </a:p>
          <a:p>
            <a:pPr marL="628650" lvl="1" indent="-171450" defTabSz="1686336">
              <a:buFont typeface="Arial" panose="020B0604020202020204" pitchFamily="34" charset="0"/>
              <a:buChar char="•"/>
              <a:defRPr/>
            </a:pPr>
            <a:r>
              <a:rPr lang="pt-BR" b="1" dirty="0" smtClean="0"/>
              <a:t>Vantagens</a:t>
            </a:r>
            <a:r>
              <a:rPr lang="pt-BR" b="0" dirty="0"/>
              <a:t>: Menor custo e complexidade computacional. </a:t>
            </a:r>
          </a:p>
          <a:p>
            <a:pPr marL="171450" indent="-171450" defTabSz="1686336">
              <a:buFont typeface="Arial" panose="020B0604020202020204" pitchFamily="34" charset="0"/>
              <a:buChar char="•"/>
              <a:defRPr/>
            </a:pPr>
            <a:r>
              <a:rPr lang="pt-BR" b="1" dirty="0"/>
              <a:t>Comunicações em Ondas </a:t>
            </a:r>
            <a:r>
              <a:rPr lang="pt-BR" b="1" dirty="0" smtClean="0"/>
              <a:t>Milimétricas</a:t>
            </a:r>
          </a:p>
          <a:p>
            <a:pPr marL="628650" lvl="1" indent="-171450" defTabSz="1686336">
              <a:buFont typeface="Arial" panose="020B0604020202020204" pitchFamily="34" charset="0"/>
              <a:buChar char="•"/>
              <a:defRPr/>
            </a:pPr>
            <a:r>
              <a:rPr lang="pt-BR" b="0" dirty="0" smtClean="0"/>
              <a:t>A </a:t>
            </a:r>
            <a:r>
              <a:rPr lang="pt-BR" b="0" dirty="0"/>
              <a:t>comunicação na faixa de ondas milimétricas é predominantemente feita através de links </a:t>
            </a:r>
            <a:r>
              <a:rPr lang="pt-BR" b="0" dirty="0" smtClean="0"/>
              <a:t>com </a:t>
            </a:r>
            <a:r>
              <a:rPr lang="pt-BR" b="0" dirty="0"/>
              <a:t>visada direta (</a:t>
            </a:r>
            <a:r>
              <a:rPr lang="pt-BR" b="0" dirty="0" smtClean="0"/>
              <a:t>LoS – Line of Sight) </a:t>
            </a:r>
            <a:r>
              <a:rPr lang="pt-BR" b="0" dirty="0"/>
              <a:t>e portanto é facilmente susceptível a bloqueios. Um dispositivo móvel quando tem seu link com uma BS bloqueado inicia </a:t>
            </a:r>
            <a:r>
              <a:rPr lang="pt-BR" b="0" dirty="0" smtClean="0"/>
              <a:t>o que é</a:t>
            </a:r>
            <a:r>
              <a:rPr lang="pt-BR" b="0" baseline="0" dirty="0" smtClean="0"/>
              <a:t> chamado de</a:t>
            </a:r>
            <a:r>
              <a:rPr lang="pt-BR" b="0" dirty="0" smtClean="0"/>
              <a:t> </a:t>
            </a:r>
            <a:r>
              <a:rPr lang="pt-BR" b="0" dirty="0"/>
              <a:t>processo de handover (procura por outra BS), isso leva a </a:t>
            </a:r>
            <a:r>
              <a:rPr lang="pt-BR" b="0" dirty="0" smtClean="0"/>
              <a:t>desconexão </a:t>
            </a:r>
            <a:r>
              <a:rPr lang="pt-BR" b="0" dirty="0"/>
              <a:t>de sua sessão de comunicação, o que impacta na confiabilidade e aumenta a latência. IA </a:t>
            </a:r>
            <a:r>
              <a:rPr lang="pt-BR" b="0" dirty="0" smtClean="0"/>
              <a:t>pode</a:t>
            </a:r>
            <a:r>
              <a:rPr lang="pt-BR" b="0" baseline="0" dirty="0" smtClean="0"/>
              <a:t> ser</a:t>
            </a:r>
            <a:r>
              <a:rPr lang="pt-BR" b="0" dirty="0" smtClean="0"/>
              <a:t> </a:t>
            </a:r>
            <a:r>
              <a:rPr lang="pt-BR" b="0" dirty="0"/>
              <a:t>usada para predizer que um link irá em breve ficar bloqueado, o que possibilita que a BS servindo o dispositivo faça um handover proativo </a:t>
            </a:r>
            <a:r>
              <a:rPr lang="pt-BR" b="0" dirty="0" smtClean="0"/>
              <a:t>(em background) deste </a:t>
            </a:r>
            <a:r>
              <a:rPr lang="pt-BR" b="0" dirty="0"/>
              <a:t>dispositivo para outra </a:t>
            </a:r>
            <a:r>
              <a:rPr lang="pt-BR" b="0" dirty="0" smtClean="0"/>
              <a:t>BS.</a:t>
            </a:r>
          </a:p>
          <a:p>
            <a:pPr marL="628650" lvl="1" indent="-171450" defTabSz="1686336">
              <a:buFont typeface="Arial" panose="020B0604020202020204" pitchFamily="34" charset="0"/>
              <a:buChar char="•"/>
              <a:defRPr/>
            </a:pPr>
            <a:r>
              <a:rPr lang="pt-BR" b="1" dirty="0" smtClean="0"/>
              <a:t>Vantagens</a:t>
            </a:r>
            <a:r>
              <a:rPr lang="pt-BR" b="0" dirty="0"/>
              <a:t>: A predição e handover proativo </a:t>
            </a:r>
            <a:r>
              <a:rPr lang="pt-BR" b="0" dirty="0" smtClean="0"/>
              <a:t>garantem </a:t>
            </a:r>
            <a:r>
              <a:rPr lang="pt-BR" b="0" dirty="0"/>
              <a:t>alta confiabilidade e baixa latência nos sistemas móveis.</a:t>
            </a:r>
          </a:p>
          <a:p>
            <a:pPr marL="171450" indent="-171450" defTabSz="1686336">
              <a:buFont typeface="Arial" panose="020B0604020202020204" pitchFamily="34" charset="0"/>
              <a:buChar char="•"/>
              <a:defRPr/>
            </a:pPr>
            <a:r>
              <a:rPr lang="pt-BR" b="1" dirty="0" smtClean="0"/>
              <a:t>Pré-distorção</a:t>
            </a:r>
          </a:p>
          <a:p>
            <a:pPr marL="628650" lvl="1" indent="-171450" defTabSz="1686336">
              <a:buFont typeface="Arial" panose="020B0604020202020204" pitchFamily="34" charset="0"/>
              <a:buChar char="•"/>
              <a:defRPr/>
            </a:pPr>
            <a:r>
              <a:rPr lang="pt-BR" b="0" dirty="0" smtClean="0"/>
              <a:t>Amplificadores </a:t>
            </a:r>
            <a:r>
              <a:rPr lang="pt-BR" b="0" dirty="0"/>
              <a:t>de potencia são inerentemente não-lineares quando </a:t>
            </a:r>
            <a:r>
              <a:rPr lang="pt-BR" b="0" dirty="0" smtClean="0"/>
              <a:t>operam em </a:t>
            </a:r>
            <a:r>
              <a:rPr lang="pt-BR" b="0" dirty="0"/>
              <a:t>regimes </a:t>
            </a:r>
            <a:r>
              <a:rPr lang="pt-BR" b="0" dirty="0" smtClean="0"/>
              <a:t>de alta potência, </a:t>
            </a:r>
            <a:r>
              <a:rPr lang="pt-BR" b="0" dirty="0"/>
              <a:t>o que introduz </a:t>
            </a:r>
            <a:r>
              <a:rPr lang="pt-BR" b="0" dirty="0" smtClean="0"/>
              <a:t>distorções </a:t>
            </a:r>
            <a:r>
              <a:rPr lang="pt-BR" b="0" dirty="0"/>
              <a:t>dentro da banda desejada e produtos </a:t>
            </a:r>
            <a:r>
              <a:rPr lang="pt-BR" b="0" dirty="0" smtClean="0"/>
              <a:t>de intermodulação </a:t>
            </a:r>
            <a:r>
              <a:rPr lang="pt-BR" b="0" dirty="0"/>
              <a:t>fora da banda desejada (ou seja, sinal é </a:t>
            </a:r>
            <a:r>
              <a:rPr lang="pt-BR" b="0" dirty="0" smtClean="0"/>
              <a:t>“</a:t>
            </a:r>
            <a:r>
              <a:rPr lang="pt-BR" b="0" i="1" dirty="0" smtClean="0"/>
              <a:t>espirrado</a:t>
            </a:r>
            <a:r>
              <a:rPr lang="pt-BR" b="0" dirty="0" smtClean="0"/>
              <a:t>” </a:t>
            </a:r>
            <a:r>
              <a:rPr lang="pt-BR" b="0" dirty="0"/>
              <a:t>pra fora </a:t>
            </a:r>
            <a:r>
              <a:rPr lang="pt-BR" b="0" dirty="0" smtClean="0"/>
              <a:t>da </a:t>
            </a:r>
            <a:r>
              <a:rPr lang="pt-BR" b="0" dirty="0"/>
              <a:t>banda). </a:t>
            </a:r>
            <a:endParaRPr lang="pt-BR" b="0" dirty="0" smtClean="0"/>
          </a:p>
          <a:p>
            <a:pPr marL="628650" lvl="1" indent="-171450" defTabSz="1686336">
              <a:buFont typeface="Arial" panose="020B0604020202020204" pitchFamily="34" charset="0"/>
              <a:buChar char="•"/>
              <a:defRPr/>
            </a:pPr>
            <a:r>
              <a:rPr lang="pt-BR" b="0" dirty="0" smtClean="0"/>
              <a:t>O </a:t>
            </a:r>
            <a:r>
              <a:rPr lang="pt-BR" b="0" dirty="0"/>
              <a:t>dispositivo de pré-distorção introduz uma “</a:t>
            </a:r>
            <a:r>
              <a:rPr lang="pt-BR" b="0" i="1" dirty="0"/>
              <a:t>distorção</a:t>
            </a:r>
            <a:r>
              <a:rPr lang="pt-BR" b="0" dirty="0"/>
              <a:t> </a:t>
            </a:r>
            <a:r>
              <a:rPr lang="pt-BR" b="0" i="1" dirty="0"/>
              <a:t>inversa</a:t>
            </a:r>
            <a:r>
              <a:rPr lang="pt-BR" b="0" dirty="0"/>
              <a:t>” na entrada do amplificador, o que cancela, em teoria, qualquer não-linearidade que o amplificador possa </a:t>
            </a:r>
            <a:r>
              <a:rPr lang="pt-BR" b="0" dirty="0" smtClean="0"/>
              <a:t>apresentar.</a:t>
            </a:r>
          </a:p>
          <a:p>
            <a:pPr marL="628650" lvl="1" indent="-171450" defTabSz="1686336">
              <a:buFont typeface="Arial" panose="020B0604020202020204" pitchFamily="34" charset="0"/>
              <a:buChar char="•"/>
              <a:defRPr/>
            </a:pPr>
            <a:r>
              <a:rPr lang="pt-BR" b="0" dirty="0" smtClean="0"/>
              <a:t>IA tem o potêncial para aprender uma curva de pré-distorção</a:t>
            </a:r>
            <a:r>
              <a:rPr lang="pt-BR" b="0" baseline="0" dirty="0" smtClean="0"/>
              <a:t> capaz de mitigar os efeitos não-lineares dos amplificadores de RF.</a:t>
            </a:r>
            <a:endParaRPr lang="pt-BR" b="0" dirty="0" smtClean="0"/>
          </a:p>
          <a:p>
            <a:pPr marL="628650" lvl="1" indent="-171450" defTabSz="1686336">
              <a:buFont typeface="Arial" panose="020B0604020202020204" pitchFamily="34" charset="0"/>
              <a:buChar char="•"/>
              <a:defRPr/>
            </a:pPr>
            <a:r>
              <a:rPr lang="pt-BR" b="1" dirty="0" smtClean="0"/>
              <a:t>Vantagens</a:t>
            </a:r>
            <a:r>
              <a:rPr lang="pt-BR" b="0" dirty="0"/>
              <a:t>: O emprego de IA tem potencial para diminuir os custos e complexidade computacional </a:t>
            </a:r>
            <a:r>
              <a:rPr lang="pt-BR" b="0" dirty="0" smtClean="0"/>
              <a:t>dos</a:t>
            </a:r>
            <a:r>
              <a:rPr lang="pt-BR" b="0" baseline="0" dirty="0" smtClean="0"/>
              <a:t> dispositivos de</a:t>
            </a:r>
            <a:r>
              <a:rPr lang="pt-BR" b="0" dirty="0" smtClean="0"/>
              <a:t> </a:t>
            </a:r>
            <a:r>
              <a:rPr lang="pt-BR" b="0" dirty="0"/>
              <a:t>pré-distorção</a:t>
            </a:r>
            <a:r>
              <a:rPr lang="pt-BR" b="0" dirty="0" smtClean="0"/>
              <a:t>.</a:t>
            </a:r>
            <a:endParaRPr lang="pt-BR" dirty="0"/>
          </a:p>
          <a:p>
            <a:endParaRPr lang="pt-BR" dirty="0"/>
          </a:p>
          <a:p>
            <a:r>
              <a:rPr lang="pt-BR" dirty="0"/>
              <a:t>Fonte: </a:t>
            </a:r>
            <a:r>
              <a:rPr lang="pt-BR" dirty="0">
                <a:hlinkClick r:id="rId3"/>
              </a:rPr>
              <a:t>https://mlc.committees.comsoc.org/research-library</a:t>
            </a:r>
            <a:r>
              <a:rPr lang="pt-BR" dirty="0" smtClean="0">
                <a:hlinkClick r:id="rId3"/>
              </a:rPr>
              <a:t>/</a:t>
            </a:r>
            <a:endParaRPr lang="pt-BR" dirty="0" smtClean="0"/>
          </a:p>
          <a:p>
            <a:endParaRPr lang="pt-BR" dirty="0" smtClean="0"/>
          </a:p>
          <a:p>
            <a:r>
              <a:rPr lang="pt-BR" b="1" dirty="0" smtClean="0"/>
              <a:t>Goodput</a:t>
            </a:r>
            <a:r>
              <a:rPr lang="pt-BR" dirty="0" smtClean="0"/>
              <a:t>: é o throughput no nível de aplicação de um</a:t>
            </a:r>
            <a:r>
              <a:rPr lang="pt-BR" baseline="0" dirty="0" smtClean="0"/>
              <a:t> sistema de</a:t>
            </a:r>
            <a:r>
              <a:rPr lang="pt-BR" dirty="0" smtClean="0"/>
              <a:t> comunicação; isto é, o número de bits de informação úteis entregues pelo</a:t>
            </a:r>
            <a:r>
              <a:rPr lang="pt-BR" baseline="0" dirty="0" smtClean="0"/>
              <a:t> sistema </a:t>
            </a:r>
            <a:r>
              <a:rPr lang="pt-BR" dirty="0" smtClean="0"/>
              <a:t>a um determinado destino por unidade de tempo.</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2904369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defTabSz="1686336">
              <a:buFont typeface="Arial" panose="020B0604020202020204" pitchFamily="34" charset="0"/>
              <a:buChar char="•"/>
              <a:defRPr/>
            </a:pPr>
            <a:r>
              <a:rPr lang="pt-BR" sz="1200" b="1" dirty="0"/>
              <a:t>Predição de surtos de doenças infecciosas</a:t>
            </a:r>
            <a:r>
              <a:rPr lang="pt-BR" sz="1200" dirty="0"/>
              <a:t>: IA ajudou uma startup a prever em Dezembro de 2019 o novo surto de corona vírus e onde ele apareceria em </a:t>
            </a:r>
            <a:r>
              <a:rPr lang="pt-BR" sz="1200" dirty="0" smtClean="0"/>
              <a:t>seguida.</a:t>
            </a:r>
            <a:endParaRPr lang="pt-BR" sz="1200" baseline="0" dirty="0" smtClean="0"/>
          </a:p>
          <a:p>
            <a:pPr marL="628650" lvl="1" indent="-171450" defTabSz="1686336">
              <a:buFont typeface="Arial" panose="020B0604020202020204" pitchFamily="34" charset="0"/>
              <a:buChar char="•"/>
              <a:defRPr/>
            </a:pPr>
            <a:r>
              <a:rPr lang="pt-BR" sz="1200" dirty="0" smtClean="0"/>
              <a:t>Eles utilizaram processamento de linguagem natural e aprendizado de máquina para processar informações e notícias publicadas em redes sociais, sites e jornais em vários idiomas, </a:t>
            </a:r>
            <a:r>
              <a:rPr lang="pt-BR" sz="1200" b="0" i="0" kern="1200" dirty="0" smtClean="0">
                <a:solidFill>
                  <a:schemeClr val="tx1"/>
                </a:solidFill>
                <a:effectLst/>
                <a:latin typeface="+mn-lt"/>
                <a:ea typeface="+mn-ea"/>
                <a:cs typeface="+mn-cs"/>
              </a:rPr>
              <a:t>redes de pesquisas em saúde, comunicados oficiais de empresas ligadas ao agronegócio, pecuária e outras, </a:t>
            </a:r>
            <a:r>
              <a:rPr lang="pt-BR" sz="1200" dirty="0" smtClean="0"/>
              <a:t>informações sobre passagens aéreas</a:t>
            </a:r>
            <a:r>
              <a:rPr lang="pt-BR" sz="1200" baseline="0" dirty="0" smtClean="0"/>
              <a:t> </a:t>
            </a:r>
            <a:r>
              <a:rPr lang="pt-BR" sz="1200" b="0" i="0" kern="1200" dirty="0" smtClean="0">
                <a:solidFill>
                  <a:schemeClr val="tx1"/>
                </a:solidFill>
                <a:effectLst/>
                <a:latin typeface="+mn-lt"/>
                <a:ea typeface="+mn-ea"/>
                <a:cs typeface="+mn-cs"/>
              </a:rPr>
              <a:t>e até mesmo fóruns de discussão sobre diferentes temas.</a:t>
            </a:r>
          </a:p>
          <a:p>
            <a:pPr marL="628650" lvl="1" indent="-171450" defTabSz="1686336">
              <a:buFont typeface="Arial" panose="020B0604020202020204" pitchFamily="34" charset="0"/>
              <a:buChar char="•"/>
              <a:defRPr/>
            </a:pPr>
            <a:r>
              <a:rPr lang="pt-BR" sz="1200" dirty="0" smtClean="0"/>
              <a:t>Link: https://canaltech.com.br/saude/inteligencia-artificial-emitiu-aviso-sobre-coronavirus-em-dezembro-159607/</a:t>
            </a:r>
          </a:p>
          <a:p>
            <a:pPr marL="171450" indent="-171450" defTabSz="1686336">
              <a:buFont typeface="Arial" panose="020B0604020202020204" pitchFamily="34" charset="0"/>
              <a:buChar char="•"/>
              <a:defRPr/>
            </a:pPr>
            <a:r>
              <a:rPr lang="pt-BR" sz="1200" b="1" dirty="0" smtClean="0"/>
              <a:t>Criação </a:t>
            </a:r>
            <a:r>
              <a:rPr lang="pt-BR" sz="1200" b="1" dirty="0"/>
              <a:t>de vídeos/fotos falsas</a:t>
            </a:r>
            <a:r>
              <a:rPr lang="pt-BR" sz="1200" dirty="0"/>
              <a:t>: Redes Generativas Adversariais e Autoencoders foram </a:t>
            </a:r>
            <a:r>
              <a:rPr lang="pt-BR" sz="1200" dirty="0" smtClean="0"/>
              <a:t>usados </a:t>
            </a:r>
            <a:r>
              <a:rPr lang="pt-BR" sz="1200" dirty="0"/>
              <a:t>no vídeo viral que </a:t>
            </a:r>
            <a:r>
              <a:rPr lang="pt-BR" sz="1200" dirty="0" smtClean="0"/>
              <a:t>utilizou </a:t>
            </a:r>
            <a:r>
              <a:rPr lang="pt-BR" sz="1200" dirty="0"/>
              <a:t>trecho de “A Usurpadora” para falsificar uma conversa entre Lula e </a:t>
            </a:r>
            <a:r>
              <a:rPr lang="pt-BR" sz="1200" dirty="0" smtClean="0"/>
              <a:t>Bolsonaro.</a:t>
            </a:r>
          </a:p>
          <a:p>
            <a:pPr marL="628650" lvl="1" indent="-171450" defTabSz="1686336">
              <a:buFont typeface="Arial" panose="020B0604020202020204" pitchFamily="34" charset="0"/>
              <a:buChar char="•"/>
              <a:defRPr/>
            </a:pPr>
            <a:r>
              <a:rPr lang="pt-BR" sz="1200" dirty="0" smtClean="0"/>
              <a:t>Link: https://tecnoblog.net/264153/o-que-e-deep-fake-e-porque-voce-deveria-se-preocupar-com-isso/</a:t>
            </a:r>
          </a:p>
          <a:p>
            <a:pPr marL="171450" indent="-171450" defTabSz="1686336">
              <a:buFont typeface="Arial" panose="020B0604020202020204" pitchFamily="34" charset="0"/>
              <a:buChar char="•"/>
              <a:defRPr/>
            </a:pPr>
            <a:r>
              <a:rPr lang="pt-BR" sz="1200" b="1" dirty="0" smtClean="0"/>
              <a:t>Criação </a:t>
            </a:r>
            <a:r>
              <a:rPr lang="pt-BR" sz="1200" b="1" dirty="0"/>
              <a:t>de novos medicamentos</a:t>
            </a:r>
            <a:r>
              <a:rPr lang="pt-BR" sz="1200" dirty="0"/>
              <a:t>: IA foi utilizada para criar uma droga capaz de combater o transtorno obsessivo-compulsivo (TOC). </a:t>
            </a:r>
            <a:endParaRPr lang="pt-BR" sz="1200" dirty="0" smtClean="0"/>
          </a:p>
          <a:p>
            <a:pPr marL="628650" lvl="1" indent="-171450" defTabSz="1686336">
              <a:buFont typeface="Arial" panose="020B0604020202020204" pitchFamily="34" charset="0"/>
              <a:buChar char="•"/>
              <a:defRPr/>
            </a:pPr>
            <a:r>
              <a:rPr lang="pt-BR" sz="1200" dirty="0" smtClean="0"/>
              <a:t>Uma </a:t>
            </a:r>
            <a:r>
              <a:rPr lang="pt-BR" sz="1200" dirty="0"/>
              <a:t>Rede </a:t>
            </a:r>
            <a:r>
              <a:rPr lang="pt-BR" sz="1200" dirty="0" smtClean="0"/>
              <a:t>Neural (professor) </a:t>
            </a:r>
            <a:r>
              <a:rPr lang="pt-BR" sz="1200" dirty="0"/>
              <a:t>é inicialmente treinada para distinguir entre compostos químicos que </a:t>
            </a:r>
            <a:r>
              <a:rPr lang="pt-BR" sz="1200" dirty="0" smtClean="0"/>
              <a:t>funcionam </a:t>
            </a:r>
            <a:r>
              <a:rPr lang="pt-BR" sz="1200" dirty="0"/>
              <a:t>no sistema imunológico humano e </a:t>
            </a:r>
            <a:r>
              <a:rPr lang="pt-BR" sz="1200" dirty="0" smtClean="0"/>
              <a:t>compostos inúteis</a:t>
            </a:r>
            <a:r>
              <a:rPr lang="pt-BR" sz="1200" dirty="0"/>
              <a:t>. </a:t>
            </a:r>
            <a:endParaRPr lang="pt-BR" sz="1200" dirty="0" smtClean="0"/>
          </a:p>
          <a:p>
            <a:pPr marL="628650" lvl="1" indent="-171450" defTabSz="1686336">
              <a:buFont typeface="Arial" panose="020B0604020202020204" pitchFamily="34" charset="0"/>
              <a:buChar char="•"/>
              <a:defRPr/>
            </a:pPr>
            <a:r>
              <a:rPr lang="pt-BR" sz="1200" dirty="0" smtClean="0"/>
              <a:t>Na</a:t>
            </a:r>
            <a:r>
              <a:rPr lang="pt-BR" sz="1200" baseline="0" dirty="0" smtClean="0"/>
              <a:t> sequência, outro </a:t>
            </a:r>
            <a:r>
              <a:rPr lang="pt-BR" sz="1200" dirty="0" smtClean="0"/>
              <a:t>modelo (aluno) aprende a gerar diferentes combinações de compostos.</a:t>
            </a:r>
          </a:p>
          <a:p>
            <a:pPr marL="628650" lvl="1" indent="-171450" defTabSz="1686336">
              <a:buFont typeface="Arial" panose="020B0604020202020204" pitchFamily="34" charset="0"/>
              <a:buChar char="•"/>
              <a:defRPr/>
            </a:pPr>
            <a:r>
              <a:rPr lang="pt-BR" sz="1200" dirty="0" smtClean="0"/>
              <a:t>Em seguida, o aluno gera </a:t>
            </a:r>
            <a:r>
              <a:rPr lang="pt-BR" sz="1200" dirty="0"/>
              <a:t>trilhões de diferentes combinações de compostos e </a:t>
            </a:r>
            <a:r>
              <a:rPr lang="pt-BR" sz="1200" dirty="0" smtClean="0"/>
              <a:t>os apresenta ao</a:t>
            </a:r>
            <a:r>
              <a:rPr lang="pt-BR" sz="1200" baseline="0" dirty="0" smtClean="0"/>
              <a:t> professor</a:t>
            </a:r>
            <a:r>
              <a:rPr lang="pt-BR" sz="1200" dirty="0" smtClean="0"/>
              <a:t>, </a:t>
            </a:r>
            <a:r>
              <a:rPr lang="pt-BR" sz="1200" dirty="0"/>
              <a:t>que separa as combinações que podem resultar em novos medicamentos. </a:t>
            </a:r>
            <a:endParaRPr lang="pt-BR" sz="1200" dirty="0" smtClean="0"/>
          </a:p>
          <a:p>
            <a:pPr marL="628650" lvl="1" indent="-171450" defTabSz="1686336">
              <a:buFont typeface="Arial" panose="020B0604020202020204" pitchFamily="34" charset="0"/>
              <a:buChar char="•"/>
              <a:defRPr/>
            </a:pPr>
            <a:r>
              <a:rPr lang="pt-BR" sz="1200" dirty="0" smtClean="0"/>
              <a:t>Neste </a:t>
            </a:r>
            <a:r>
              <a:rPr lang="pt-BR" sz="1200" dirty="0"/>
              <a:t>caso, IA ajudou a encurtar o tempo necessário para se encontrar novos medicamentos de 4 para menos de 1 ano</a:t>
            </a:r>
            <a:r>
              <a:rPr lang="pt-BR" sz="1200" dirty="0" smtClean="0"/>
              <a:t>.</a:t>
            </a:r>
          </a:p>
          <a:p>
            <a:pPr marL="628650" lvl="1" indent="-171450" defTabSz="1686336">
              <a:buFont typeface="Arial" panose="020B0604020202020204" pitchFamily="34" charset="0"/>
              <a:buChar char="•"/>
              <a:defRPr/>
            </a:pPr>
            <a:r>
              <a:rPr lang="pt-BR" sz="1200" dirty="0" smtClean="0"/>
              <a:t>Link:</a:t>
            </a:r>
            <a:r>
              <a:rPr lang="pt-BR" sz="1200" baseline="0" dirty="0" smtClean="0"/>
              <a:t> https://www.oficinadanet.com.br/tecnologia/29639-medicamento-desenvolvido-atraves-de-inteligencia-artificial-ia-entra-em-fase-de-testes-com-humanos</a:t>
            </a:r>
            <a:endParaRPr lang="pt-BR" sz="1200" dirty="0"/>
          </a:p>
          <a:p>
            <a:pPr marL="316188" indent="-316188" defTabSz="1686336">
              <a:buFont typeface="Arial" panose="020B0604020202020204" pitchFamily="34" charset="0"/>
              <a:buChar char="•"/>
              <a:defRPr/>
            </a:pPr>
            <a:endParaRPr lang="pt-BR" sz="1200" dirty="0"/>
          </a:p>
          <a:p>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3491678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dirty="0" smtClean="0"/>
              <a:t>AI is a broad concept of machines being able to carry out tasks smartly while machine learning (ML) is a current (probably the most popular) application/sub-area of AI that enables machines to learn from large amounts of data and act accordingly without being explicitly programmed.  </a:t>
            </a:r>
          </a:p>
          <a:p>
            <a:endParaRPr lang="en-US" sz="2200" dirty="0" smtClean="0"/>
          </a:p>
          <a:p>
            <a:pPr defTabSz="1686336">
              <a:defRPr/>
            </a:pPr>
            <a:r>
              <a:rPr lang="en-US" sz="2200" dirty="0" smtClean="0"/>
              <a:t>AI is </a:t>
            </a:r>
            <a:r>
              <a:rPr lang="en-US" dirty="0" smtClean="0"/>
              <a:t>the ability to acquire and apply knowledge, and perform naturally like a human. For example, planning, problem solving, reasoning, learning, etc.</a:t>
            </a:r>
          </a:p>
          <a:p>
            <a:endParaRPr lang="pt-BR" b="0" i="0" dirty="0" smtClean="0"/>
          </a:p>
          <a:p>
            <a:pPr marL="171450" indent="-171450">
              <a:buFont typeface="Arial" panose="020B0604020202020204" pitchFamily="34" charset="0"/>
              <a:buChar char="•"/>
            </a:pPr>
            <a:r>
              <a:rPr lang="pt-BR" dirty="0" smtClean="0"/>
              <a:t>Foco do curso: estudo dos principais algoritmos de </a:t>
            </a:r>
            <a:r>
              <a:rPr lang="pt-BR" b="1" i="1" dirty="0" smtClean="0"/>
              <a:t>Aprendizado de Máquina</a:t>
            </a:r>
            <a:r>
              <a:rPr lang="pt-BR" dirty="0" smtClean="0"/>
              <a:t>. Por quê?</a:t>
            </a:r>
          </a:p>
          <a:p>
            <a:pPr marL="628650" lvl="1" indent="-171450">
              <a:buFont typeface="Arial" panose="020B0604020202020204" pitchFamily="34" charset="0"/>
              <a:buChar char="•"/>
            </a:pPr>
            <a:r>
              <a:rPr lang="pt-BR" dirty="0" smtClean="0"/>
              <a:t>ML oferece ferramentas importantes para a solução eficiente de vários problemas de Telecomunicações.</a:t>
            </a:r>
          </a:p>
          <a:p>
            <a:pPr marL="628650" lvl="1" indent="-171450">
              <a:buFont typeface="Arial" panose="020B0604020202020204" pitchFamily="34" charset="0"/>
              <a:buChar char="•"/>
            </a:pPr>
            <a:r>
              <a:rPr lang="pt-BR" dirty="0" smtClean="0"/>
              <a:t>Pós-graduação em Telecomunicações.</a:t>
            </a:r>
          </a:p>
          <a:p>
            <a:pPr marL="628650" lvl="1" indent="-171450">
              <a:buFont typeface="Arial" panose="020B0604020202020204" pitchFamily="34" charset="0"/>
              <a:buChar char="•"/>
            </a:pPr>
            <a:r>
              <a:rPr lang="pt-BR" dirty="0" smtClean="0"/>
              <a:t>Sistemas de comunicações são estudados e desenvolvidos baseando-se em modelos matemáticos (muitas vezes simplificados) que não capturam com precisão os efeitos dos sistemas e canais do mundo real (HW: intermodulação, desbalanceamento de quadratura, perdas por quantização, etc. e o canal: desvanecimento, multi-percursos, interferência, etc.).</a:t>
            </a:r>
          </a:p>
          <a:p>
            <a:pPr marL="1085850" lvl="2" indent="-171450">
              <a:buFont typeface="Arial" panose="020B0604020202020204" pitchFamily="34" charset="0"/>
              <a:buChar char="•"/>
            </a:pPr>
            <a:r>
              <a:rPr lang="pt-BR" dirty="0" smtClean="0"/>
              <a:t>Modelos de canal, imperfeições do hardware, interferência, etc. são muito complicados na prática devido à natureza dinâmica dos canais de comunicação sem fio.</a:t>
            </a:r>
          </a:p>
          <a:p>
            <a:pPr marL="628650" lvl="1" indent="-171450">
              <a:buFont typeface="Arial" panose="020B0604020202020204" pitchFamily="34" charset="0"/>
              <a:buChar char="•"/>
            </a:pPr>
            <a:r>
              <a:rPr lang="pt-BR" b="1" i="1" dirty="0" smtClean="0"/>
              <a:t>Controle e otimização de parâmetros</a:t>
            </a:r>
            <a:r>
              <a:rPr lang="pt-BR" dirty="0" smtClean="0"/>
              <a:t>: Além disto, o número de parâmetros (modulação, vetores de beamforming, taxas de código, larguras de banda, canais, potência de transmissão, seleção da melhor rota)  que um sistema de próxima geração precisa controlar e otimizar continua a crescer.</a:t>
            </a:r>
          </a:p>
          <a:p>
            <a:pPr marL="1085850" lvl="2" indent="-171450">
              <a:buFont typeface="Arial" panose="020B0604020202020204" pitchFamily="34" charset="0"/>
              <a:buChar char="•"/>
            </a:pPr>
            <a:r>
              <a:rPr lang="pt-BR" dirty="0" smtClean="0"/>
              <a:t>Algoritmos de aprendizado de máquina podem modelar correlações e estimar parâmetros (sub)ótimos do sistema.</a:t>
            </a:r>
          </a:p>
          <a:p>
            <a:pPr marL="628650" lvl="1" indent="-171450">
              <a:buFont typeface="Arial" panose="020B0604020202020204" pitchFamily="34" charset="0"/>
              <a:buChar char="•"/>
            </a:pPr>
            <a:r>
              <a:rPr lang="pt-BR" b="1" i="1" dirty="0" smtClean="0"/>
              <a:t>Redução de complexidade/custo</a:t>
            </a:r>
            <a:r>
              <a:rPr lang="pt-BR" dirty="0" smtClean="0"/>
              <a:t>: Complexidade e/ou custo de algoritmos de comunicações ótimos as vezes é proibitivo. Por exemplo, algoritmos de otimização como o de controle de potência em sistemas (massive) MIMO podem exibir</a:t>
            </a:r>
            <a:r>
              <a:rPr lang="pt-BR" baseline="0" dirty="0" smtClean="0"/>
              <a:t> </a:t>
            </a:r>
            <a:r>
              <a:rPr lang="pt-BR" dirty="0" smtClean="0"/>
              <a:t>alta complexidade, impedindo sua utilização/implementação em sistema de tempo real. Dirty Paper</a:t>
            </a:r>
            <a:r>
              <a:rPr lang="pt-BR" baseline="0" dirty="0" smtClean="0"/>
              <a:t> Coding (DPC) que é a técnica ótima de pré-codificação em sistemas MIMO, </a:t>
            </a:r>
            <a:r>
              <a:rPr lang="pt-BR" dirty="0" smtClean="0"/>
              <a:t>possui alta complexidade computacional e de implementação e portanto, não é implementado em sistemas reais. Linearização dos canais de fibra-ótica. Pré-distorção de amplificadores de RF.</a:t>
            </a:r>
          </a:p>
          <a:p>
            <a:pPr marL="628650" lvl="1" indent="-171450">
              <a:buFont typeface="Arial" panose="020B0604020202020204" pitchFamily="34" charset="0"/>
              <a:buChar char="•"/>
            </a:pPr>
            <a:r>
              <a:rPr lang="pt-BR" b="1" i="1" dirty="0" smtClean="0"/>
              <a:t>Oportunidades</a:t>
            </a:r>
            <a:r>
              <a:rPr lang="pt-BR" dirty="0" smtClean="0"/>
              <a:t>: Pesquisas sobre a aplicação de aprendizado de máquina em</a:t>
            </a:r>
            <a:r>
              <a:rPr lang="pt-BR" baseline="0" dirty="0" smtClean="0"/>
              <a:t> problemas de</a:t>
            </a:r>
            <a:r>
              <a:rPr lang="pt-BR" dirty="0" smtClean="0"/>
              <a:t> comunicações móveis e sem fio ainda estão em fase de exploração.</a:t>
            </a:r>
          </a:p>
          <a:p>
            <a:pPr marL="0" indent="0">
              <a:buFont typeface="Arial" panose="020B0604020202020204" pitchFamily="34" charset="0"/>
              <a:buNone/>
            </a:pPr>
            <a:endParaRPr lang="pt-BR" b="0" i="0" dirty="0" smtClean="0"/>
          </a:p>
          <a:p>
            <a:pPr marL="171450" indent="-171450">
              <a:buFont typeface="Arial" panose="020B0604020202020204" pitchFamily="34" charset="0"/>
              <a:buChar char="•"/>
            </a:pPr>
            <a:r>
              <a:rPr lang="en-US" dirty="0" smtClean="0"/>
              <a:t>Channel and interference models are extremely complicated in reality due to the dynamic nature of wireless communication channels.</a:t>
            </a:r>
            <a:endParaRPr lang="pt-BR" b="0" i="0" dirty="0" smtClean="0"/>
          </a:p>
          <a:p>
            <a:pPr marL="0" indent="0">
              <a:buFont typeface="Arial" panose="020B0604020202020204" pitchFamily="34" charset="0"/>
              <a:buNone/>
            </a:pPr>
            <a:endParaRPr lang="pt-BR" b="0" i="0" dirty="0" smtClean="0"/>
          </a:p>
          <a:p>
            <a:pPr rtl="0"/>
            <a:r>
              <a:rPr lang="en-US" sz="2200" dirty="0" smtClean="0"/>
              <a:t>Telecommunications is a discipline traditionally driven by well-established mathematical models. First, while communications’ systems have developed largely as a </a:t>
            </a:r>
            <a:r>
              <a:rPr lang="en-US" sz="2200" b="1" dirty="0" smtClean="0"/>
              <a:t>model-driven</a:t>
            </a:r>
            <a:r>
              <a:rPr lang="en-US" sz="2200" dirty="0" smtClean="0"/>
              <a:t> field, the complexities of many emerging communication scenarios raise the need to introduce </a:t>
            </a:r>
            <a:r>
              <a:rPr lang="en-US" sz="2200" b="1" dirty="0" smtClean="0"/>
              <a:t>data-driven</a:t>
            </a:r>
            <a:r>
              <a:rPr lang="en-US" sz="2200" dirty="0" smtClean="0"/>
              <a:t> methods into the design and analysis of mobile networks. </a:t>
            </a:r>
          </a:p>
          <a:p>
            <a:pPr rtl="0"/>
            <a:endParaRPr lang="en-US" sz="2200" dirty="0" smtClean="0"/>
          </a:p>
          <a:p>
            <a:pPr rtl="0"/>
            <a:r>
              <a:rPr lang="en-US" sz="2200" dirty="0" smtClean="0"/>
              <a:t>Designers rely on simplified closed-form models that don’t accurately or holistically capture the effects of real-world systems and channels.</a:t>
            </a:r>
          </a:p>
          <a:p>
            <a:pPr rtl="0"/>
            <a:endParaRPr lang="en-US" sz="2200" dirty="0" smtClean="0"/>
          </a:p>
          <a:p>
            <a:pPr rtl="0"/>
            <a:r>
              <a:rPr lang="en-US" sz="2200" dirty="0" smtClean="0"/>
              <a:t>Additionally, the degrees of freedom required to operate next-generation communications systems continues to increase. The number of radio and modulation parameters, such as antennas, channels, bands, beams, codes, and bandwidths, represent degrees of freedom that must be controlled by the radio system. Individual communications standards now use many more of these – in part, as an effort to mitigate the growing number of impairments.</a:t>
            </a:r>
            <a:r>
              <a:rPr lang="pt-BR" dirty="0" smtClean="0"/>
              <a:t/>
            </a:r>
            <a:br>
              <a:rPr lang="pt-BR" dirty="0" smtClean="0"/>
            </a:br>
            <a:endParaRPr lang="pt-BR" b="0" i="0" dirty="0" smtClean="0"/>
          </a:p>
          <a:p>
            <a:r>
              <a:rPr lang="en-US" sz="2200" dirty="0" smtClean="0"/>
              <a:t>Research in the field of machine learning for wireless communications are still largely in an exploration phase.</a:t>
            </a:r>
          </a:p>
          <a:p>
            <a:endParaRPr lang="en-US" sz="2200" dirty="0" smtClean="0"/>
          </a:p>
          <a:p>
            <a:pPr defTabSz="1686336">
              <a:defRPr/>
            </a:pPr>
            <a:r>
              <a:rPr lang="pt-BR" dirty="0" smtClean="0"/>
              <a:t>Até hoje, sistemas de comunicações são estudados e desenvolvidos baseando-se modelos matemáticos (muitas vezes simplificados) que não capturam com precisão os efeitos dos sistemas e canais do mundo real. </a:t>
            </a:r>
          </a:p>
          <a:p>
            <a:endParaRPr lang="pt-BR" b="0" i="0" dirty="0" smtClean="0"/>
          </a:p>
          <a:p>
            <a:r>
              <a:rPr lang="en-US" sz="1200" dirty="0" smtClean="0"/>
              <a:t>Weak AI is the form of AI where programs are developed to perform specific tasks, for instance, Machine learning, Planning, Computer vision, etc.</a:t>
            </a:r>
          </a:p>
          <a:p>
            <a:endParaRPr lang="en-US" sz="1200" dirty="0" smtClean="0"/>
          </a:p>
          <a:p>
            <a:r>
              <a:rPr lang="en-US" sz="1200" dirty="0" smtClean="0"/>
              <a:t>ML </a:t>
            </a:r>
            <a:r>
              <a:rPr lang="en-US" dirty="0" smtClean="0"/>
              <a:t>is a learning technique where machines </a:t>
            </a:r>
            <a:r>
              <a:rPr lang="en-US" i="1" dirty="0" smtClean="0"/>
              <a:t>learn</a:t>
            </a:r>
            <a:r>
              <a:rPr lang="en-US" dirty="0" smtClean="0"/>
              <a:t> from huge data sets.</a:t>
            </a:r>
            <a:endParaRPr lang="en-US" sz="1200" dirty="0" smtClean="0"/>
          </a:p>
          <a:p>
            <a:pPr marL="0" indent="0">
              <a:buFont typeface="Arial" panose="020B0604020202020204" pitchFamily="34" charset="0"/>
              <a:buNone/>
            </a:pPr>
            <a:endParaRPr lang="pt-BR" b="0" i="0" dirty="0" smtClean="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32716840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ML: </a:t>
            </a:r>
            <a:r>
              <a:rPr lang="pt-BR" sz="1200" dirty="0" smtClean="0"/>
              <a:t>técnicas e algortimos </a:t>
            </a:r>
            <a:r>
              <a:rPr lang="pt-BR" sz="1200" dirty="0"/>
              <a:t>orientadas a dados: aprendem automaticamente a partir de grandes volumes de dados.</a:t>
            </a:r>
          </a:p>
          <a:p>
            <a:endParaRPr lang="en-US" sz="1200" b="1" dirty="0" smtClean="0"/>
          </a:p>
          <a:p>
            <a:r>
              <a:rPr lang="pt-BR" sz="1200" b="0" dirty="0" smtClean="0"/>
              <a:t>O aprendizado de máquina pode ser definido como o processo de </a:t>
            </a:r>
            <a:r>
              <a:rPr lang="pt-BR" sz="1200" b="1" dirty="0" smtClean="0"/>
              <a:t>induzir</a:t>
            </a:r>
            <a:r>
              <a:rPr lang="pt-BR" sz="1200" b="0" dirty="0" smtClean="0"/>
              <a:t> inteligência em uma</a:t>
            </a:r>
            <a:r>
              <a:rPr lang="pt-BR" sz="1200" b="0" baseline="0" dirty="0" smtClean="0"/>
              <a:t> </a:t>
            </a:r>
            <a:r>
              <a:rPr lang="pt-BR" sz="1200" b="0" dirty="0" smtClean="0"/>
              <a:t>máquina </a:t>
            </a:r>
            <a:r>
              <a:rPr lang="pt-BR" sz="1200" b="1" dirty="0" smtClean="0"/>
              <a:t>sem que ela</a:t>
            </a:r>
            <a:r>
              <a:rPr lang="pt-BR" sz="1200" b="1" baseline="0" dirty="0" smtClean="0"/>
              <a:t> seja explicitamente</a:t>
            </a:r>
            <a:r>
              <a:rPr lang="pt-BR" sz="1200" b="1" dirty="0" smtClean="0"/>
              <a:t> programada</a:t>
            </a:r>
            <a:r>
              <a:rPr lang="pt-BR" sz="1200" b="0" dirty="0" smtClean="0"/>
              <a:t>.</a:t>
            </a:r>
            <a:endParaRPr lang="en-US" sz="1200" b="0" dirty="0"/>
          </a:p>
          <a:p>
            <a:endParaRPr lang="en-US" sz="1200" b="1" dirty="0" smtClean="0"/>
          </a:p>
          <a:p>
            <a:r>
              <a:rPr lang="pt-BR" sz="1200" b="0" dirty="0" smtClean="0"/>
              <a:t>Por exemplo, o filtro de spam do gmail utiliza aprendizado de máquina para aprender se</a:t>
            </a:r>
            <a:r>
              <a:rPr lang="pt-BR" sz="1200" b="0" baseline="0" dirty="0" smtClean="0"/>
              <a:t> um email é </a:t>
            </a:r>
            <a:r>
              <a:rPr lang="pt-BR" sz="1200" b="0" dirty="0" smtClean="0"/>
              <a:t>spam</a:t>
            </a:r>
            <a:r>
              <a:rPr lang="pt-BR" sz="1200" b="0" baseline="0" dirty="0" smtClean="0"/>
              <a:t> </a:t>
            </a:r>
            <a:r>
              <a:rPr lang="pt-BR" sz="1200" b="0" dirty="0" smtClean="0"/>
              <a:t>(por exemplo, sinalizados por usuários) e exemplos de emails regulares (não spam, também chamados de “ham"). </a:t>
            </a:r>
          </a:p>
          <a:p>
            <a:endParaRPr lang="pt-BR" sz="1200" b="0" dirty="0" smtClean="0"/>
          </a:p>
          <a:p>
            <a:r>
              <a:rPr lang="pt-BR" sz="1200" b="0" dirty="0" smtClean="0"/>
              <a:t>Os exemplos que o modelo usa para aprender são chamados de </a:t>
            </a:r>
            <a:r>
              <a:rPr lang="pt-BR" sz="1200" b="1" dirty="0" smtClean="0"/>
              <a:t>conjunto de treinamento</a:t>
            </a:r>
            <a:r>
              <a:rPr lang="pt-BR" sz="1200" b="0" dirty="0" smtClean="0"/>
              <a:t>. Cada </a:t>
            </a:r>
            <a:r>
              <a:rPr lang="pt-BR" sz="1200" b="1" dirty="0" smtClean="0"/>
              <a:t>exemplo de treinamento </a:t>
            </a:r>
            <a:r>
              <a:rPr lang="pt-BR" sz="1200" b="0" dirty="0" smtClean="0"/>
              <a:t>é chamado de </a:t>
            </a:r>
            <a:r>
              <a:rPr lang="pt-BR" sz="1200" b="1" dirty="0" smtClean="0"/>
              <a:t>instância de treinamento </a:t>
            </a:r>
            <a:r>
              <a:rPr lang="pt-BR" sz="1200" b="0" dirty="0" smtClean="0"/>
              <a:t>(ou amostra).</a:t>
            </a:r>
            <a:endParaRPr lang="en-US" sz="1200" b="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21455372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Estamos vivendo na era da informação. Nessa era, um volume sem precedentes de dados (de </a:t>
            </a:r>
            <a:r>
              <a:rPr lang="pt-BR" sz="1200" dirty="0" err="1"/>
              <a:t>tera</a:t>
            </a:r>
            <a:r>
              <a:rPr lang="pt-BR" sz="1200" dirty="0"/>
              <a:t> a </a:t>
            </a:r>
            <a:r>
              <a:rPr lang="pt-BR" sz="1200" dirty="0" err="1"/>
              <a:t>petabytes</a:t>
            </a:r>
            <a:r>
              <a:rPr lang="pt-BR" sz="1200" dirty="0"/>
              <a:t>) está disponível, impossibilitando sua análise por nós seres humanos. Porém, para modelos de ML, quanto mais dados melhor será o aprendizado.</a:t>
            </a:r>
          </a:p>
          <a:p>
            <a:r>
              <a:rPr lang="pt-BR" sz="1200" dirty="0"/>
              <a:t>Surgimento de recursos computacionais poderosos tais como </a:t>
            </a:r>
            <a:r>
              <a:rPr lang="pt-BR" sz="1200" dirty="0" err="1"/>
              <a:t>GPUs</a:t>
            </a:r>
            <a:r>
              <a:rPr lang="pt-BR" sz="1200" dirty="0"/>
              <a:t>, </a:t>
            </a:r>
            <a:r>
              <a:rPr lang="pt-BR" sz="1200" dirty="0" err="1"/>
              <a:t>FPGAs</a:t>
            </a:r>
            <a:r>
              <a:rPr lang="pt-BR" sz="1200" dirty="0"/>
              <a:t>, CPUs com múltiplos cores.</a:t>
            </a:r>
          </a:p>
          <a:p>
            <a:r>
              <a:rPr lang="pt-BR" sz="1200" dirty="0"/>
              <a:t>Surgimento de novas estratégias de treinamento (i.e., aprendizagem).</a:t>
            </a:r>
          </a:p>
          <a:p>
            <a:r>
              <a:rPr lang="pt-BR" sz="1200" dirty="0"/>
              <a:t>Existência de </a:t>
            </a:r>
            <a:r>
              <a:rPr lang="pt-BR" sz="1200" dirty="0" smtClean="0"/>
              <a:t>frameworks e bibliotecas </a:t>
            </a:r>
            <a:r>
              <a:rPr lang="pt-BR" sz="1200" dirty="0"/>
              <a:t>que facilitam o desenvolvimento de soluções com ML</a:t>
            </a:r>
            <a:r>
              <a:rPr lang="pt-BR" sz="1200" dirty="0" smtClean="0"/>
              <a:t>.</a:t>
            </a:r>
          </a:p>
          <a:p>
            <a:endParaRPr lang="pt-BR" sz="1200" dirty="0" smtClean="0"/>
          </a:p>
          <a:p>
            <a:r>
              <a:rPr lang="pt-BR" sz="1200" b="1" dirty="0" smtClean="0"/>
              <a:t>TensorFlow</a:t>
            </a:r>
            <a:r>
              <a:rPr lang="pt-BR" sz="1200" dirty="0" smtClean="0"/>
              <a:t> é uma biblioteca de software livre e de código aberto para fluxo de dados e programação diferenciável. É uma biblioteca matemática simbólica e também é usada para aplicativos de aprendizado de máquina, como redes neurais.</a:t>
            </a:r>
          </a:p>
          <a:p>
            <a:endParaRPr lang="pt-BR" sz="1200" dirty="0" smtClean="0"/>
          </a:p>
          <a:p>
            <a:r>
              <a:rPr lang="pt-BR" sz="1200" b="1" dirty="0" smtClean="0"/>
              <a:t>Theano</a:t>
            </a:r>
            <a:r>
              <a:rPr lang="pt-BR" sz="1200" dirty="0" smtClean="0"/>
              <a:t> é uma biblioteca de computação científica. Foi desenvolvido pela </a:t>
            </a:r>
            <a:r>
              <a:rPr lang="pt-BR" sz="1200" dirty="0" err="1" smtClean="0"/>
              <a:t>Université</a:t>
            </a:r>
            <a:r>
              <a:rPr lang="pt-BR" sz="1200" dirty="0" smtClean="0"/>
              <a:t> de Montréal e está disponível desde 2007.</a:t>
            </a:r>
          </a:p>
          <a:p>
            <a:endParaRPr lang="pt-BR" sz="1200" dirty="0" smtClean="0"/>
          </a:p>
          <a:p>
            <a:r>
              <a:rPr lang="pt-BR" sz="1200" b="1" dirty="0" err="1" smtClean="0"/>
              <a:t>PyTorch</a:t>
            </a:r>
            <a:r>
              <a:rPr lang="pt-BR" sz="1200" dirty="0" smtClean="0"/>
              <a:t> é uma biblioteca de aprendizado de máquina de código aberto baseada na biblioteca </a:t>
            </a:r>
            <a:r>
              <a:rPr lang="pt-BR" sz="1200" dirty="0" err="1" smtClean="0"/>
              <a:t>Torch</a:t>
            </a:r>
            <a:r>
              <a:rPr lang="pt-BR" sz="1200" baseline="0" dirty="0" smtClean="0"/>
              <a:t> </a:t>
            </a:r>
            <a:r>
              <a:rPr lang="pt-BR" sz="1200" dirty="0" smtClean="0"/>
              <a:t>usada</a:t>
            </a:r>
            <a:r>
              <a:rPr lang="pt-BR" sz="1200" baseline="0" dirty="0" smtClean="0"/>
              <a:t> em aplicações de </a:t>
            </a:r>
            <a:r>
              <a:rPr lang="pt-BR" sz="1200" dirty="0" smtClean="0"/>
              <a:t>visão computacional e processamento de linguagem natural.</a:t>
            </a:r>
          </a:p>
          <a:p>
            <a:endParaRPr lang="pt-BR" sz="1200" dirty="0" smtClean="0"/>
          </a:p>
          <a:p>
            <a:r>
              <a:rPr lang="pt-BR" sz="1200" b="1" dirty="0" smtClean="0"/>
              <a:t>Scikit-learn</a:t>
            </a:r>
            <a:r>
              <a:rPr lang="pt-BR" sz="1200" dirty="0" smtClean="0"/>
              <a:t> é uma biblioteca de aprendizado de máquina de software livre para a linguagem de programação Python.</a:t>
            </a:r>
          </a:p>
          <a:p>
            <a:endParaRPr lang="pt-BR" sz="1200" dirty="0" smtClean="0"/>
          </a:p>
          <a:p>
            <a:r>
              <a:rPr lang="pt-BR" sz="1200" b="1" dirty="0" err="1" smtClean="0"/>
              <a:t>Keras</a:t>
            </a:r>
            <a:r>
              <a:rPr lang="pt-BR" sz="1200" dirty="0" smtClean="0"/>
              <a:t> é uma biblioteca de rede neural de código aberto escrita em Python. É capaz de rodar sobre </a:t>
            </a:r>
            <a:r>
              <a:rPr lang="pt-BR" sz="1200" dirty="0" err="1" smtClean="0"/>
              <a:t>TensorFlow</a:t>
            </a:r>
            <a:r>
              <a:rPr lang="pt-BR" sz="1200" dirty="0" smtClean="0"/>
              <a:t>, Microsoft </a:t>
            </a:r>
            <a:r>
              <a:rPr lang="pt-BR" sz="1200" dirty="0" err="1" smtClean="0"/>
              <a:t>Cognitive</a:t>
            </a:r>
            <a:r>
              <a:rPr lang="pt-BR" sz="1200" dirty="0" smtClean="0"/>
              <a:t> Toolkit, R, </a:t>
            </a:r>
            <a:r>
              <a:rPr lang="pt-BR" sz="1200" dirty="0" err="1" smtClean="0"/>
              <a:t>Theano</a:t>
            </a:r>
            <a:r>
              <a:rPr lang="pt-BR" sz="1200" dirty="0" smtClean="0"/>
              <a:t> ou </a:t>
            </a:r>
            <a:r>
              <a:rPr lang="pt-BR" sz="1200" dirty="0" err="1" smtClean="0"/>
              <a:t>PlaidML</a:t>
            </a:r>
            <a:r>
              <a:rPr lang="pt-BR" sz="1200" dirty="0" smtClean="0"/>
              <a:t>. </a:t>
            </a:r>
            <a:r>
              <a:rPr lang="pt-BR" sz="1200" dirty="0" err="1" smtClean="0"/>
              <a:t>Keras</a:t>
            </a:r>
            <a:r>
              <a:rPr lang="pt-BR" sz="1200" dirty="0" smtClean="0"/>
              <a:t> foi projetado para permitir experimentação rápida com redes neurais profundas, ele se concentra em ser fácil de usar, modular e extensível.</a:t>
            </a:r>
          </a:p>
          <a:p>
            <a:endParaRPr lang="pt-BR" sz="1200" dirty="0" smtClean="0"/>
          </a:p>
          <a:p>
            <a:r>
              <a:rPr lang="pt-BR" sz="1200" b="1" dirty="0" smtClean="0"/>
              <a:t>Pandas</a:t>
            </a:r>
            <a:r>
              <a:rPr lang="pt-BR" sz="1200" dirty="0" smtClean="0"/>
              <a:t> é uma biblioteca de código aberto criada para a linguagem de programação Python para manipulação e análise de dados. Em particular, oferece estruturas e operações de dados para manipulação de tabelas e séries temporais.</a:t>
            </a:r>
          </a:p>
          <a:p>
            <a:endParaRPr lang="pt-BR" sz="1200" dirty="0"/>
          </a:p>
          <a:p>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26610838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2612954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dirty="0" smtClean="0"/>
              <a:t>Aprendizado supervisionado é o processo de aprendizado quando a</a:t>
            </a:r>
            <a:r>
              <a:rPr lang="pt-BR" sz="1200" baseline="0" dirty="0" smtClean="0"/>
              <a:t> máquina </a:t>
            </a:r>
            <a:r>
              <a:rPr lang="pt-BR" sz="1200" dirty="0" smtClean="0"/>
              <a:t>sabe o que aprender, ou seja, os </a:t>
            </a:r>
            <a:r>
              <a:rPr lang="pt-BR" sz="1200" b="1" i="1" dirty="0" smtClean="0"/>
              <a:t>rótulos</a:t>
            </a:r>
            <a:r>
              <a:rPr lang="pt-BR" sz="1200" dirty="0" smtClean="0"/>
              <a:t> são o que a máquina deve aprender.</a:t>
            </a:r>
            <a:endParaRPr lang="pt-BR" sz="1200" dirty="0"/>
          </a:p>
          <a:p>
            <a:pPr marL="171450" indent="-171450">
              <a:buFont typeface="Arial" panose="020B0604020202020204" pitchFamily="34" charset="0"/>
              <a:buChar char="•"/>
            </a:pPr>
            <a:r>
              <a:rPr lang="pt-BR" sz="1200" dirty="0" smtClean="0"/>
              <a:t>No </a:t>
            </a:r>
            <a:r>
              <a:rPr lang="pt-BR" sz="1200" b="1" dirty="0"/>
              <a:t>aprendizado supervisionado</a:t>
            </a:r>
            <a:r>
              <a:rPr lang="pt-BR" sz="1200" dirty="0"/>
              <a:t>, os dados de treinamento que você alimenta para o algoritmo incluem as soluções desejadas, chamadas de </a:t>
            </a:r>
            <a:r>
              <a:rPr lang="pt-BR" sz="1200" dirty="0" smtClean="0"/>
              <a:t>rótulos</a:t>
            </a:r>
            <a:endParaRPr lang="pt-BR" sz="1200" dirty="0">
              <a:cs typeface="Calibri"/>
            </a:endParaRPr>
          </a:p>
          <a:p>
            <a:pPr marL="171450" indent="-171450">
              <a:buFont typeface="Arial" panose="020B0604020202020204" pitchFamily="34" charset="0"/>
              <a:buChar char="•"/>
            </a:pPr>
            <a:r>
              <a:rPr lang="pt-BR" sz="1200" dirty="0" smtClean="0"/>
              <a:t>Por </a:t>
            </a:r>
            <a:r>
              <a:rPr lang="pt-BR" sz="1200" dirty="0"/>
              <a:t>exemplo, a algoritmo de ML do filtro de spam, tem como entrada o email </a:t>
            </a:r>
            <a:r>
              <a:rPr lang="pt-BR" sz="1200" dirty="0" smtClean="0"/>
              <a:t>(</a:t>
            </a:r>
            <a:r>
              <a:rPr lang="pt-BR" sz="1200" b="1" dirty="0" smtClean="0"/>
              <a:t>atributos</a:t>
            </a:r>
            <a:r>
              <a:rPr lang="pt-BR" sz="1200" dirty="0" smtClean="0"/>
              <a:t> são: remetente</a:t>
            </a:r>
            <a:r>
              <a:rPr lang="pt-BR" sz="1200" dirty="0"/>
              <a:t>, assunto, </a:t>
            </a:r>
            <a:r>
              <a:rPr lang="pt-BR" sz="1200" dirty="0" smtClean="0"/>
              <a:t>corpo do email, horário recebido, etc.) </a:t>
            </a:r>
            <a:r>
              <a:rPr lang="pt-BR" sz="1200" dirty="0"/>
              <a:t>e um </a:t>
            </a:r>
            <a:r>
              <a:rPr lang="pt-BR" sz="1200" b="1" dirty="0"/>
              <a:t>rótulo</a:t>
            </a:r>
            <a:r>
              <a:rPr lang="pt-BR" sz="1200" dirty="0"/>
              <a:t> dizendo se aquele é ou não um </a:t>
            </a:r>
            <a:r>
              <a:rPr lang="pt-BR" sz="1200" dirty="0" smtClean="0"/>
              <a:t>spam.</a:t>
            </a:r>
          </a:p>
          <a:p>
            <a:pPr marL="171450" indent="-171450">
              <a:buFont typeface="Arial" panose="020B0604020202020204" pitchFamily="34" charset="0"/>
              <a:buChar char="•"/>
            </a:pPr>
            <a:r>
              <a:rPr lang="pt-BR" sz="1200" dirty="0" smtClean="0"/>
              <a:t>Analogia </a:t>
            </a:r>
            <a:r>
              <a:rPr lang="pt-BR" sz="1200" dirty="0"/>
              <a:t>com trabalho, onde você tem alguém supervisionando seu trabalho e dizendo se o que foi feito está ou não </a:t>
            </a:r>
            <a:r>
              <a:rPr lang="pt-BR" sz="1200" dirty="0" smtClean="0"/>
              <a:t>correto.</a:t>
            </a:r>
          </a:p>
          <a:p>
            <a:pPr marL="171450" indent="-171450">
              <a:buFont typeface="Arial" panose="020B0604020202020204" pitchFamily="34" charset="0"/>
              <a:buChar char="•"/>
            </a:pPr>
            <a:r>
              <a:rPr lang="pt-BR" sz="1200" dirty="0" smtClean="0"/>
              <a:t>Exemplos </a:t>
            </a:r>
            <a:r>
              <a:rPr lang="pt-BR" sz="1200" dirty="0"/>
              <a:t>de </a:t>
            </a:r>
            <a:r>
              <a:rPr lang="pt-BR" sz="1200" b="1" dirty="0"/>
              <a:t>regressão</a:t>
            </a:r>
            <a:r>
              <a:rPr lang="pt-BR" sz="1200" dirty="0"/>
              <a:t>: </a:t>
            </a:r>
            <a:r>
              <a:rPr lang="pt-BR" sz="1200" dirty="0" smtClean="0"/>
              <a:t>predição de quando o número de leitos de UTI vão se esgotar devido a uma pandemia, predição </a:t>
            </a:r>
            <a:r>
              <a:rPr lang="pt-BR" sz="1200" dirty="0"/>
              <a:t>do preço de ações, predição do preço de imóveis, no caso de engenharia aproximação da PDF de uma variável aleatória com PDF </a:t>
            </a:r>
            <a:r>
              <a:rPr lang="pt-BR" sz="1200" dirty="0" smtClean="0"/>
              <a:t>desconhecida, predição do path-loss.</a:t>
            </a:r>
            <a:endParaRPr lang="pt-BR" sz="1200" dirty="0"/>
          </a:p>
          <a:p>
            <a:pPr marL="316188" indent="-316188">
              <a:buFont typeface="Arial" panose="020B0604020202020204" pitchFamily="34" charset="0"/>
              <a:buChar char="•"/>
            </a:pPr>
            <a:endParaRPr lang="pt-BR" sz="1200" u="none"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2725138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38953061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smtClean="0"/>
              <a:t>SVM</a:t>
            </a:r>
            <a:r>
              <a:rPr lang="pt-BR" dirty="0" smtClean="0"/>
              <a:t>: pode ser usado, por exemplo, para criar um modelo de previsão de perda de caminho (path-loss) para ambientes urbanos usando máquinas de vetores de suporte (SVM) para garantir um nível aceitável de qualidade de serviço (QoS) para usuários de redes móveis e sem fio.</a:t>
            </a:r>
            <a:endParaRPr lang="en-US" dirty="0" smtClean="0"/>
          </a:p>
          <a:p>
            <a:endParaRPr lang="en-US" dirty="0" smtClean="0"/>
          </a:p>
          <a:p>
            <a:r>
              <a:rPr lang="en-US" b="1" dirty="0" smtClean="0"/>
              <a:t>Deep Neural Network</a:t>
            </a:r>
            <a:r>
              <a:rPr lang="en-US" b="1" baseline="0" dirty="0" smtClean="0"/>
              <a:t> (</a:t>
            </a:r>
            <a:r>
              <a:rPr lang="en-US" b="1" baseline="0" dirty="0" err="1" smtClean="0"/>
              <a:t>ou</a:t>
            </a:r>
            <a:r>
              <a:rPr lang="en-US" b="1" baseline="0" dirty="0" smtClean="0"/>
              <a:t> </a:t>
            </a:r>
            <a:r>
              <a:rPr lang="en-US" b="1" dirty="0" smtClean="0"/>
              <a:t>Deep Learning</a:t>
            </a:r>
            <a:r>
              <a:rPr lang="en-US" dirty="0" smtClean="0"/>
              <a:t>):</a:t>
            </a:r>
            <a:r>
              <a:rPr lang="en-US" baseline="0" dirty="0" smtClean="0"/>
              <a:t> </a:t>
            </a:r>
            <a:r>
              <a:rPr lang="en-US" baseline="0" dirty="0" err="1" smtClean="0"/>
              <a:t>pode</a:t>
            </a:r>
            <a:r>
              <a:rPr lang="en-US" baseline="0" dirty="0" smtClean="0"/>
              <a:t> </a:t>
            </a:r>
            <a:r>
              <a:rPr lang="en-US" baseline="0" dirty="0" err="1" smtClean="0"/>
              <a:t>ser</a:t>
            </a:r>
            <a:r>
              <a:rPr lang="en-US" baseline="0" dirty="0" smtClean="0"/>
              <a:t> </a:t>
            </a:r>
            <a:r>
              <a:rPr lang="en-US" baseline="0" dirty="0" err="1" smtClean="0"/>
              <a:t>utilizada</a:t>
            </a:r>
            <a:r>
              <a:rPr lang="en-US" baseline="0" dirty="0" smtClean="0"/>
              <a:t> para </a:t>
            </a:r>
            <a:r>
              <a:rPr lang="en-US" baseline="0" dirty="0" err="1" smtClean="0"/>
              <a:t>predição</a:t>
            </a:r>
            <a:r>
              <a:rPr lang="en-US" baseline="0" dirty="0" smtClean="0"/>
              <a:t> da </a:t>
            </a:r>
            <a:r>
              <a:rPr lang="en-US" baseline="0" dirty="0" err="1" smtClean="0"/>
              <a:t>futura</a:t>
            </a:r>
            <a:r>
              <a:rPr lang="en-US" baseline="0" dirty="0" smtClean="0"/>
              <a:t> </a:t>
            </a:r>
            <a:r>
              <a:rPr lang="en-US" baseline="0" dirty="0" err="1" smtClean="0"/>
              <a:t>ocupação</a:t>
            </a:r>
            <a:r>
              <a:rPr lang="en-US" baseline="0" dirty="0" smtClean="0"/>
              <a:t> do </a:t>
            </a:r>
            <a:r>
              <a:rPr lang="en-US" baseline="0" dirty="0" err="1" smtClean="0"/>
              <a:t>espectro</a:t>
            </a:r>
            <a:r>
              <a:rPr lang="en-US" baseline="0" dirty="0" smtClean="0"/>
              <a:t> de </a:t>
            </a:r>
            <a:r>
              <a:rPr lang="en-US" baseline="0" dirty="0" err="1" smtClean="0"/>
              <a:t>frequências</a:t>
            </a:r>
            <a:r>
              <a:rPr lang="en-US" baseline="0" dirty="0" smtClean="0"/>
              <a:t> </a:t>
            </a:r>
            <a:r>
              <a:rPr lang="en-US" baseline="0" dirty="0" err="1" smtClean="0"/>
              <a:t>por</a:t>
            </a:r>
            <a:r>
              <a:rPr lang="en-US" baseline="0" dirty="0" smtClean="0"/>
              <a:t> </a:t>
            </a:r>
            <a:r>
              <a:rPr lang="en-US" baseline="0" dirty="0" err="1" smtClean="0"/>
              <a:t>redes</a:t>
            </a:r>
            <a:r>
              <a:rPr lang="en-US" baseline="0" dirty="0" smtClean="0"/>
              <a:t> </a:t>
            </a:r>
            <a:r>
              <a:rPr lang="en-US" baseline="0" dirty="0" err="1" smtClean="0"/>
              <a:t>vizinhas</a:t>
            </a:r>
            <a:r>
              <a:rPr lang="en-US" baseline="0" dirty="0" smtClean="0"/>
              <a:t> </a:t>
            </a:r>
            <a:r>
              <a:rPr lang="en-US" baseline="0" dirty="0" err="1" smtClean="0"/>
              <a:t>desconhecidas</a:t>
            </a:r>
            <a:r>
              <a:rPr lang="en-US" baseline="0" dirty="0" smtClean="0"/>
              <a:t>. </a:t>
            </a:r>
            <a:r>
              <a:rPr lang="en-US" baseline="0" dirty="0" err="1" smtClean="0"/>
              <a:t>Esta</a:t>
            </a:r>
            <a:r>
              <a:rPr lang="en-US" baseline="0" dirty="0" smtClean="0"/>
              <a:t> </a:t>
            </a:r>
            <a:r>
              <a:rPr lang="en-US" baseline="0" dirty="0" err="1" smtClean="0"/>
              <a:t>predição</a:t>
            </a:r>
            <a:r>
              <a:rPr lang="en-US" baseline="0" dirty="0" smtClean="0"/>
              <a:t> </a:t>
            </a:r>
            <a:r>
              <a:rPr lang="en-US" baseline="0" dirty="0" err="1" smtClean="0"/>
              <a:t>pode</a:t>
            </a:r>
            <a:r>
              <a:rPr lang="en-US" baseline="0" dirty="0" smtClean="0"/>
              <a:t>, </a:t>
            </a:r>
            <a:r>
              <a:rPr lang="en-US" baseline="0" dirty="0" err="1" smtClean="0"/>
              <a:t>por</a:t>
            </a:r>
            <a:r>
              <a:rPr lang="en-US" baseline="0" dirty="0" smtClean="0"/>
              <a:t> </a:t>
            </a:r>
            <a:r>
              <a:rPr lang="en-US" baseline="0" dirty="0" err="1" smtClean="0"/>
              <a:t>exemplo</a:t>
            </a:r>
            <a:r>
              <a:rPr lang="en-US" baseline="0" dirty="0" smtClean="0"/>
              <a:t>, </a:t>
            </a:r>
            <a:r>
              <a:rPr lang="en-US" baseline="0" dirty="0" err="1" smtClean="0"/>
              <a:t>ser</a:t>
            </a:r>
            <a:r>
              <a:rPr lang="en-US" baseline="0" dirty="0" smtClean="0"/>
              <a:t> </a:t>
            </a:r>
            <a:r>
              <a:rPr lang="en-US" baseline="0" dirty="0" err="1" smtClean="0"/>
              <a:t>utilizada</a:t>
            </a:r>
            <a:r>
              <a:rPr lang="en-US" baseline="0" dirty="0" smtClean="0"/>
              <a:t> </a:t>
            </a:r>
            <a:r>
              <a:rPr lang="en-US" baseline="0" dirty="0" err="1" smtClean="0"/>
              <a:t>por</a:t>
            </a:r>
            <a:r>
              <a:rPr lang="en-US" baseline="0" dirty="0" smtClean="0"/>
              <a:t> schedulers (</a:t>
            </a:r>
            <a:r>
              <a:rPr lang="en-US" baseline="0" dirty="0" err="1" smtClean="0"/>
              <a:t>alocadores</a:t>
            </a:r>
            <a:r>
              <a:rPr lang="en-US" baseline="0" dirty="0" smtClean="0"/>
              <a:t> de </a:t>
            </a:r>
            <a:r>
              <a:rPr lang="en-US" baseline="0" dirty="0" err="1" smtClean="0"/>
              <a:t>recursos</a:t>
            </a:r>
            <a:r>
              <a:rPr lang="en-US" baseline="0" dirty="0" smtClean="0"/>
              <a:t>) </a:t>
            </a:r>
            <a:r>
              <a:rPr lang="en-US" baseline="0" dirty="0" err="1" smtClean="0"/>
              <a:t>durante</a:t>
            </a:r>
            <a:r>
              <a:rPr lang="en-US" baseline="0" dirty="0" smtClean="0"/>
              <a:t> a </a:t>
            </a:r>
            <a:r>
              <a:rPr lang="en-US" baseline="0" dirty="0" err="1" smtClean="0"/>
              <a:t>alocação</a:t>
            </a:r>
            <a:r>
              <a:rPr lang="en-US" baseline="0" dirty="0" smtClean="0"/>
              <a:t> de </a:t>
            </a:r>
            <a:r>
              <a:rPr lang="en-US" baseline="0" dirty="0" err="1" smtClean="0"/>
              <a:t>recursos</a:t>
            </a:r>
            <a:r>
              <a:rPr lang="en-US" baseline="0" dirty="0" smtClean="0"/>
              <a:t> com o </a:t>
            </a:r>
            <a:r>
              <a:rPr lang="en-US" baseline="0" dirty="0" err="1" smtClean="0"/>
              <a:t>objetivo</a:t>
            </a:r>
            <a:r>
              <a:rPr lang="en-US" baseline="0" dirty="0" smtClean="0"/>
              <a:t> de </a:t>
            </a:r>
            <a:r>
              <a:rPr lang="en-US" baseline="0" dirty="0" err="1" smtClean="0"/>
              <a:t>mitigar</a:t>
            </a:r>
            <a:r>
              <a:rPr lang="en-US" baseline="0" dirty="0" smtClean="0"/>
              <a:t> </a:t>
            </a:r>
            <a:r>
              <a:rPr lang="en-US" baseline="0" dirty="0" err="1" smtClean="0"/>
              <a:t>colisões</a:t>
            </a:r>
            <a:r>
              <a:rPr lang="en-US" baseline="0" dirty="0" smtClean="0"/>
              <a:t>, </a:t>
            </a:r>
            <a:r>
              <a:rPr lang="en-US" baseline="0" dirty="0" err="1" smtClean="0"/>
              <a:t>encontrar</a:t>
            </a:r>
            <a:r>
              <a:rPr lang="en-US" baseline="0" dirty="0" smtClean="0"/>
              <a:t> o canal e a </a:t>
            </a:r>
            <a:r>
              <a:rPr lang="en-US" baseline="0" dirty="0" err="1" smtClean="0"/>
              <a:t>potência</a:t>
            </a:r>
            <a:r>
              <a:rPr lang="en-US" baseline="0" dirty="0" smtClean="0"/>
              <a:t> </a:t>
            </a:r>
            <a:r>
              <a:rPr lang="en-US" baseline="0" dirty="0" err="1" smtClean="0"/>
              <a:t>ótima</a:t>
            </a:r>
            <a:r>
              <a:rPr lang="en-US" baseline="0" dirty="0" smtClean="0"/>
              <a:t>.</a:t>
            </a:r>
          </a:p>
          <a:p>
            <a:endParaRPr lang="en-US" baseline="0" dirty="0" smtClean="0"/>
          </a:p>
          <a:p>
            <a:endParaRPr lang="en-US" baseline="0" dirty="0" smtClean="0"/>
          </a:p>
          <a:p>
            <a:endParaRPr lang="en-US" baseline="0" dirty="0" smtClean="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27255814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smtClean="0"/>
              <a:t>Clusterização</a:t>
            </a:r>
            <a:r>
              <a:rPr lang="pt-BR" sz="1200" b="1" dirty="0"/>
              <a:t>: </a:t>
            </a:r>
            <a:r>
              <a:rPr lang="pt-BR" sz="1200" dirty="0"/>
              <a:t>tarefa de agrupar </a:t>
            </a:r>
            <a:r>
              <a:rPr lang="pt-BR" sz="1200" dirty="0" smtClean="0"/>
              <a:t>automaticamente os </a:t>
            </a:r>
            <a:r>
              <a:rPr lang="pt-BR" sz="1200" dirty="0"/>
              <a:t>dados de </a:t>
            </a:r>
            <a:r>
              <a:rPr lang="pt-BR" sz="1200" dirty="0" smtClean="0"/>
              <a:t>entrada (i.e., features) </a:t>
            </a:r>
            <a:r>
              <a:rPr lang="pt-BR" sz="1200" dirty="0"/>
              <a:t>em </a:t>
            </a:r>
            <a:r>
              <a:rPr lang="pt-BR" sz="1200" dirty="0" smtClean="0"/>
              <a:t>grupos</a:t>
            </a:r>
            <a:r>
              <a:rPr lang="pt-BR" sz="1200" baseline="0" dirty="0" smtClean="0"/>
              <a:t>/clusters</a:t>
            </a:r>
            <a:r>
              <a:rPr lang="pt-BR" sz="1200" dirty="0" smtClean="0"/>
              <a:t>.</a:t>
            </a:r>
            <a:r>
              <a:rPr lang="pt-BR" sz="1200" dirty="0"/>
              <a:t> </a:t>
            </a:r>
            <a:r>
              <a:rPr lang="pt-BR" sz="1200" dirty="0" smtClean="0"/>
              <a:t>O</a:t>
            </a:r>
            <a:r>
              <a:rPr lang="pt-BR" sz="1200" baseline="0" dirty="0" smtClean="0"/>
              <a:t> grupo </a:t>
            </a:r>
            <a:r>
              <a:rPr lang="pt-BR" sz="1200" dirty="0" smtClean="0"/>
              <a:t>é </a:t>
            </a:r>
            <a:r>
              <a:rPr lang="pt-BR" sz="1200" dirty="0"/>
              <a:t>o rótulo que é determinado para os dados de entrada fornecidos. Ou seja, podemos dizer que a clusterização tem como objetivo fazer com que a máquina </a:t>
            </a:r>
            <a:r>
              <a:rPr lang="pt-BR" sz="1200" dirty="0" smtClean="0"/>
              <a:t>aprenda/encontre classes/grupos e</a:t>
            </a:r>
            <a:r>
              <a:rPr lang="pt-BR" sz="1200" baseline="0" dirty="0" smtClean="0"/>
              <a:t> rotule as features.</a:t>
            </a:r>
          </a:p>
          <a:p>
            <a:pPr marL="628650" lvl="1" indent="-171450">
              <a:buFont typeface="Arial" panose="020B0604020202020204" pitchFamily="34" charset="0"/>
              <a:buChar char="•"/>
            </a:pPr>
            <a:r>
              <a:rPr lang="pt-BR" sz="1200" b="1" baseline="0" dirty="0" smtClean="0"/>
              <a:t>Exemplo de aplicação</a:t>
            </a:r>
            <a:r>
              <a:rPr lang="pt-BR" sz="1200" baseline="0" dirty="0" smtClean="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smtClean="0"/>
              <a:t>Redução de dimensionalidade</a:t>
            </a:r>
            <a:r>
              <a:rPr lang="pt-BR" sz="1200" baseline="0" dirty="0" smtClean="0"/>
              <a:t>: como o próprio nome já diz, tem por objetivo encontrar formas eficientes de representação das entradas/features, ou seja, aprender vetores de saída com menor dimensão mas que ainda representem bem o vetor de entrada.</a:t>
            </a:r>
          </a:p>
          <a:p>
            <a:pPr marL="628650" lvl="1" indent="-171450">
              <a:buFont typeface="Arial" panose="020B0604020202020204" pitchFamily="34" charset="0"/>
              <a:buChar char="•"/>
            </a:pPr>
            <a:r>
              <a:rPr lang="pt-BR" sz="1200" b="1" baseline="0" dirty="0" smtClean="0"/>
              <a:t>Exemplo de aplicação</a:t>
            </a:r>
            <a:r>
              <a:rPr lang="pt-BR" sz="1200" b="0" baseline="0" dirty="0" smtClean="0"/>
              <a:t>: Em reconhecimento de faces, os atributos possuem grandes dimensões (ou seja, são vetores grandes) o que dificulta o treinamento de algoritmos de ML, portanto, diminuindo-se a dimensão dos atributos pode-se diminuir o tempo de treinamento sem afetar grandemente a performance do algoritmo utilizado.</a:t>
            </a:r>
          </a:p>
          <a:p>
            <a:pPr marL="171450" indent="-171450">
              <a:buFont typeface="Arial" panose="020B0604020202020204" pitchFamily="34" charset="0"/>
              <a:buChar char="•"/>
            </a:pPr>
            <a:r>
              <a:rPr lang="pt-BR" sz="1200" b="1" baseline="0" dirty="0" smtClean="0"/>
              <a:t>Aumento de dimensionalidade</a:t>
            </a:r>
            <a:r>
              <a:rPr lang="pt-BR" sz="1200" baseline="0" dirty="0" smtClean="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smtClean="0"/>
              <a:t>Exemplo de aplicação</a:t>
            </a:r>
            <a:r>
              <a:rPr lang="pt-BR" sz="1200" b="0" baseline="0" dirty="0" smtClean="0"/>
              <a:t>: Em sistemas de comunicação digital o aumento de dimensionalidade é utilizado para encontrar </a:t>
            </a:r>
            <a:r>
              <a:rPr lang="pt-BR" sz="1200" b="0" i="1" baseline="0" dirty="0" smtClean="0"/>
              <a:t>palavras código (code words)</a:t>
            </a:r>
            <a:r>
              <a:rPr lang="pt-BR" sz="1200" b="0" i="0" baseline="0" dirty="0" smtClean="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smtClean="0"/>
          </a:p>
          <a:p>
            <a:pPr marL="171450" lvl="0" indent="-171450">
              <a:buFont typeface="Arial" panose="020B0604020202020204" pitchFamily="34" charset="0"/>
              <a:buChar char="•"/>
            </a:pPr>
            <a:r>
              <a:rPr lang="pt-BR" sz="1200" b="1" baseline="0" dirty="0" smtClean="0"/>
              <a:t>Detecção de Anomalias</a:t>
            </a:r>
            <a:r>
              <a:rPr lang="pt-BR" sz="1200" baseline="0" dirty="0" smtClean="0"/>
              <a:t>: detecta se uma nova observação (i.e., atributos ou exemplos) pertence à mesma distribuição que as observações existentes/anteriores. Identificação de valores que levantam suspeitas por serem significativamente diferentes da maioria dos dados. </a:t>
            </a:r>
          </a:p>
          <a:p>
            <a:pPr marL="628650" lvl="1" indent="-171450">
              <a:buFont typeface="Arial" panose="020B0604020202020204" pitchFamily="34" charset="0"/>
              <a:buChar char="•"/>
            </a:pPr>
            <a:r>
              <a:rPr lang="pt-BR" sz="1200" b="1" baseline="0" dirty="0" smtClean="0"/>
              <a:t>Exemplo de aplicação</a:t>
            </a:r>
            <a:r>
              <a:rPr lang="pt-BR" sz="1200" baseline="0" dirty="0" smtClean="0"/>
              <a:t>: detecção de </a:t>
            </a:r>
            <a:r>
              <a:rPr lang="pt-BR" sz="1200" dirty="0" smtClean="0"/>
              <a:t>fraude bancária, detecção de fake news, defeito estrutural, problemas médicos, erros em um texto, controle de qualidade em fábricas, etc.</a:t>
            </a:r>
          </a:p>
          <a:p>
            <a:pPr marL="171450" indent="-171450">
              <a:buFont typeface="Arial" panose="020B0604020202020204" pitchFamily="34" charset="0"/>
              <a:buChar char="•"/>
            </a:pPr>
            <a:r>
              <a:rPr lang="pt-BR" sz="1200" b="1" dirty="0" smtClean="0">
                <a:cs typeface="Calibri"/>
              </a:rPr>
              <a:t>Regras </a:t>
            </a:r>
            <a:r>
              <a:rPr lang="pt-BR" sz="1200" b="1" dirty="0">
                <a:cs typeface="Calibri"/>
              </a:rPr>
              <a:t>de associação</a:t>
            </a:r>
            <a:r>
              <a:rPr lang="pt-BR" sz="1200" dirty="0">
                <a:cs typeface="Calibri"/>
              </a:rPr>
              <a:t>: tarefa de associar as </a:t>
            </a:r>
            <a:r>
              <a:rPr lang="pt-BR" sz="1200" dirty="0" smtClean="0">
                <a:cs typeface="Calibri"/>
              </a:rPr>
              <a:t>entradas (i.e., atributos), </a:t>
            </a:r>
            <a:r>
              <a:rPr lang="pt-BR" sz="1200" dirty="0">
                <a:cs typeface="Calibri"/>
              </a:rPr>
              <a:t>encontrando regras que descrevam grandes porções dos </a:t>
            </a:r>
            <a:r>
              <a:rPr lang="pt-BR" sz="1200" dirty="0" smtClean="0">
                <a:cs typeface="Calibri"/>
              </a:rPr>
              <a:t>dados.</a:t>
            </a:r>
          </a:p>
          <a:p>
            <a:pPr marL="628650" lvl="1" indent="-171450">
              <a:buFont typeface="Arial" panose="020B0604020202020204" pitchFamily="34" charset="0"/>
              <a:buChar char="•"/>
            </a:pPr>
            <a:r>
              <a:rPr lang="pt-BR" sz="1200" b="1" baseline="0" dirty="0" smtClean="0"/>
              <a:t>Exemplo de aplicação</a:t>
            </a:r>
            <a:r>
              <a:rPr lang="pt-BR" sz="1200" baseline="0" dirty="0" smtClean="0"/>
              <a:t>: Localização de itens em supermercados. Por exemplo, o algoritmo pode encontrar uma regra de associação que diz que mais de 70% dos clientes que compram leite também compram pão e portanto, o estoquista de um supermercado pode colocar ambos produtos próximos uns dos outros, aumentando a chance da venda desses produtos.</a:t>
            </a:r>
            <a:endParaRPr lang="pt-BR" sz="1200" dirty="0" smtClean="0">
              <a:cs typeface="Calibri"/>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28749263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sz="1200" dirty="0" smtClean="0"/>
              <a:t>No aprendizado não-supervisão não se sabe o que a</a:t>
            </a:r>
            <a:r>
              <a:rPr lang="pt-BR" sz="1200" baseline="0" dirty="0" smtClean="0"/>
              <a:t> máquina </a:t>
            </a:r>
            <a:r>
              <a:rPr lang="pt-BR" sz="1200" dirty="0" smtClean="0"/>
              <a:t>precisa aprender. </a:t>
            </a:r>
          </a:p>
          <a:p>
            <a:pPr marL="0" marR="0" lvl="0" indent="0" algn="l" defTabSz="1686336" rtl="0" eaLnBrk="1" fontAlgn="auto" latinLnBrk="0" hangingPunct="1">
              <a:lnSpc>
                <a:spcPct val="100000"/>
              </a:lnSpc>
              <a:spcBef>
                <a:spcPts val="0"/>
              </a:spcBef>
              <a:spcAft>
                <a:spcPts val="0"/>
              </a:spcAft>
              <a:buClrTx/>
              <a:buSzTx/>
              <a:buFontTx/>
              <a:buNone/>
              <a:tabLst/>
              <a:defRPr/>
            </a:pPr>
            <a:endParaRPr lang="pt-BR" sz="1200" dirty="0" smtClean="0"/>
          </a:p>
          <a:p>
            <a:pPr marL="0" marR="0" lvl="0" indent="0" algn="l" defTabSz="1686336" rtl="0" eaLnBrk="1" fontAlgn="auto" latinLnBrk="0" hangingPunct="1">
              <a:lnSpc>
                <a:spcPct val="100000"/>
              </a:lnSpc>
              <a:spcBef>
                <a:spcPts val="0"/>
              </a:spcBef>
              <a:spcAft>
                <a:spcPts val="0"/>
              </a:spcAft>
              <a:buClrTx/>
              <a:buSzTx/>
              <a:buFontTx/>
              <a:buNone/>
              <a:tabLst/>
              <a:defRPr/>
            </a:pPr>
            <a:r>
              <a:rPr lang="pt-BR" sz="1200" dirty="0" smtClean="0"/>
              <a:t>Alguns algoritmos</a:t>
            </a:r>
            <a:r>
              <a:rPr lang="pt-BR" sz="1200" baseline="0" dirty="0" smtClean="0"/>
              <a:t> não-supervisionados são:</a:t>
            </a:r>
            <a:endParaRPr lang="pt-BR" sz="1200" b="1" dirty="0" smtClean="0"/>
          </a:p>
          <a:p>
            <a:pPr marL="171450" indent="-171450" defTabSz="1686336">
              <a:buFont typeface="Arial" panose="020B0604020202020204" pitchFamily="34" charset="0"/>
              <a:buChar char="•"/>
              <a:defRPr/>
            </a:pPr>
            <a:r>
              <a:rPr lang="pt-BR" sz="1200" b="1" dirty="0" smtClean="0"/>
              <a:t>k-médias</a:t>
            </a:r>
            <a:r>
              <a:rPr lang="pt-BR" sz="1200" dirty="0"/>
              <a:t>: particiona os dados em k clusters distintos com base na distância ao centroide de um </a:t>
            </a:r>
            <a:r>
              <a:rPr lang="pt-BR" sz="1200" dirty="0" smtClean="0"/>
              <a:t>cluster.</a:t>
            </a:r>
          </a:p>
          <a:p>
            <a:pPr marL="171450" indent="-171450" defTabSz="1686336">
              <a:buFont typeface="Arial" panose="020B0604020202020204" pitchFamily="34" charset="0"/>
              <a:buChar char="•"/>
              <a:defRPr/>
            </a:pPr>
            <a:r>
              <a:rPr lang="pt-BR" sz="1200" b="1" i="0" dirty="0" smtClean="0"/>
              <a:t>Autoencoders</a:t>
            </a:r>
            <a:r>
              <a:rPr lang="pt-BR" sz="1200" dirty="0"/>
              <a:t>: usado para redução ou </a:t>
            </a:r>
            <a:r>
              <a:rPr lang="pt-BR" sz="1200" dirty="0" smtClean="0"/>
              <a:t>aumento da dimensionalidade.</a:t>
            </a:r>
          </a:p>
          <a:p>
            <a:endParaRPr lang="pt-BR" sz="1200" dirty="0"/>
          </a:p>
          <a:p>
            <a:r>
              <a:rPr lang="pt-BR" sz="1200" b="1" dirty="0"/>
              <a:t>Exemplos</a:t>
            </a:r>
            <a:r>
              <a:rPr lang="pt-BR" sz="1200" dirty="0" smtClean="0"/>
              <a:t>:</a:t>
            </a:r>
            <a:endParaRPr lang="pt-BR" sz="1200" dirty="0"/>
          </a:p>
          <a:p>
            <a:pPr marL="171450" indent="-171450">
              <a:buFont typeface="Arial" panose="020B0604020202020204" pitchFamily="34" charset="0"/>
              <a:buChar char="•"/>
            </a:pPr>
            <a:r>
              <a:rPr lang="pt-BR" sz="1200" dirty="0"/>
              <a:t>k-médias</a:t>
            </a:r>
            <a:r>
              <a:rPr lang="pt-BR" sz="1200" dirty="0" smtClean="0"/>
              <a:t>:  encontrar grupos de clientes</a:t>
            </a:r>
            <a:r>
              <a:rPr lang="pt-BR" sz="1200" baseline="0" dirty="0" smtClean="0"/>
              <a:t> com um mesmo perfil de compra</a:t>
            </a:r>
            <a:r>
              <a:rPr lang="pt-BR" sz="1200" dirty="0" smtClean="0"/>
              <a:t> ou encontrar separações ótimas</a:t>
            </a:r>
            <a:r>
              <a:rPr lang="pt-BR" sz="1200" baseline="0" dirty="0" smtClean="0"/>
              <a:t> para a decodificação de uma modulação desconhecida.</a:t>
            </a:r>
            <a:endParaRPr lang="pt-BR" sz="1200" baseline="0" dirty="0"/>
          </a:p>
          <a:p>
            <a:pPr marL="628650" lvl="1" indent="-171450">
              <a:buFont typeface="Arial" panose="020B0604020202020204" pitchFamily="34" charset="0"/>
              <a:buChar char="•"/>
            </a:pPr>
            <a:r>
              <a:rPr lang="pt-BR" sz="1200" dirty="0" smtClean="0"/>
              <a:t>Imagine </a:t>
            </a:r>
            <a:r>
              <a:rPr lang="pt-BR" sz="1200" dirty="0"/>
              <a:t>que você tenha dados de uma modulação mas que você não tenha os </a:t>
            </a:r>
            <a:r>
              <a:rPr lang="pt-BR" sz="1200" dirty="0" smtClean="0"/>
              <a:t>rótulos, </a:t>
            </a:r>
            <a:r>
              <a:rPr lang="pt-BR" sz="1200" dirty="0"/>
              <a:t>com o k-médias você pode encontrar grupos/clusters que representariam cada um dos símbolos da modulação </a:t>
            </a:r>
            <a:r>
              <a:rPr lang="pt-BR" sz="1200" dirty="0" smtClean="0"/>
              <a:t>desconhecida.</a:t>
            </a:r>
          </a:p>
          <a:p>
            <a:pPr marL="628650" lvl="1" indent="-171450">
              <a:buFont typeface="Arial" panose="020B0604020202020204" pitchFamily="34" charset="0"/>
              <a:buChar char="•"/>
            </a:pPr>
            <a:r>
              <a:rPr lang="pt-BR" sz="1200" dirty="0" smtClean="0"/>
              <a:t>Num </a:t>
            </a:r>
            <a:r>
              <a:rPr lang="pt-BR" sz="1200" dirty="0"/>
              <a:t>supermercado, baseado em várias características do que foi comprado o algoritmo poderia encontrar um cluster/grupo de homens que compram fraldas e que também compram cerveja, e </a:t>
            </a:r>
            <a:r>
              <a:rPr lang="pt-BR" sz="1200" dirty="0" smtClean="0"/>
              <a:t>portanto, o </a:t>
            </a:r>
            <a:r>
              <a:rPr lang="pt-BR" sz="1200" dirty="0"/>
              <a:t>supermercado poderia colocar </a:t>
            </a:r>
            <a:r>
              <a:rPr lang="pt-BR" sz="1200" dirty="0" smtClean="0"/>
              <a:t>esses</a:t>
            </a:r>
            <a:r>
              <a:rPr lang="pt-BR" sz="1200" baseline="0" dirty="0" smtClean="0"/>
              <a:t> itens </a:t>
            </a:r>
            <a:r>
              <a:rPr lang="pt-BR" sz="1200" dirty="0" smtClean="0"/>
              <a:t>juntos.</a:t>
            </a:r>
            <a:endParaRPr lang="pt-BR" sz="1200" dirty="0"/>
          </a:p>
          <a:p>
            <a:pPr marL="171450" indent="-171450">
              <a:buFont typeface="Arial" panose="020B0604020202020204" pitchFamily="34" charset="0"/>
              <a:buChar char="•"/>
            </a:pPr>
            <a:r>
              <a:rPr lang="pt-BR" sz="1200" dirty="0" err="1"/>
              <a:t>Auto-encoders</a:t>
            </a:r>
            <a:r>
              <a:rPr lang="pt-BR" sz="1200" dirty="0"/>
              <a:t>: </a:t>
            </a:r>
            <a:r>
              <a:rPr lang="pt-BR" sz="1200" dirty="0" smtClean="0"/>
              <a:t>podem ser usados </a:t>
            </a:r>
            <a:r>
              <a:rPr lang="pt-BR" sz="1200" dirty="0"/>
              <a:t>em comunicações digitais para por exemplo aprender um sistema de codificação e decodificação de canal ótimo para um dado canal </a:t>
            </a:r>
            <a:r>
              <a:rPr lang="pt-BR" sz="1200" dirty="0" err="1"/>
              <a:t>sem-fio</a:t>
            </a:r>
            <a:r>
              <a:rPr lang="pt-BR" sz="1200" dirty="0"/>
              <a:t>.</a:t>
            </a:r>
          </a:p>
          <a:p>
            <a:pPr marL="171450" indent="-171450">
              <a:buFont typeface="Arial" panose="020B0604020202020204" pitchFamily="34" charset="0"/>
              <a:buChar char="•"/>
            </a:pPr>
            <a:r>
              <a:rPr lang="pt-BR" sz="1200" dirty="0" smtClean="0"/>
              <a:t>PCA</a:t>
            </a:r>
            <a:r>
              <a:rPr lang="pt-BR" sz="1200" dirty="0"/>
              <a:t>: utilizado na redução da dimensionalidade. Utilizado em problemas onde um número de dimensões é muito grande para ser tratado por um modelo em tempo razoável e com recursos computacionais </a:t>
            </a:r>
            <a:r>
              <a:rPr lang="pt-BR" sz="1200" dirty="0" smtClean="0"/>
              <a:t>existentes.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3428639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sz="1200" dirty="0" smtClean="0"/>
              <a:t>Alguns algoritmos</a:t>
            </a:r>
            <a:r>
              <a:rPr lang="pt-BR" sz="1200" baseline="0" dirty="0" smtClean="0"/>
              <a:t> não-supervisionados são:</a:t>
            </a:r>
            <a:endParaRPr lang="pt-BR" sz="1200" b="1" dirty="0" smtClean="0"/>
          </a:p>
          <a:p>
            <a:pPr marL="171450" indent="-171450" defTabSz="1686336">
              <a:buFont typeface="Arial" panose="020B0604020202020204" pitchFamily="34" charset="0"/>
              <a:buChar char="•"/>
              <a:defRPr/>
            </a:pPr>
            <a:r>
              <a:rPr lang="en-US" sz="1200" b="1" dirty="0" smtClean="0"/>
              <a:t>Self-organizing maps</a:t>
            </a:r>
            <a:r>
              <a:rPr lang="en-US" sz="1200" dirty="0" smtClean="0"/>
              <a:t>:</a:t>
            </a:r>
            <a:r>
              <a:rPr lang="en-US" sz="1200" baseline="0" dirty="0" smtClean="0"/>
              <a:t> </a:t>
            </a:r>
            <a:r>
              <a:rPr lang="pt-BR" sz="1200" dirty="0" smtClean="0"/>
              <a:t>usa redes neurais para aprender a topologia e distribuição dos dados.</a:t>
            </a:r>
            <a:endParaRPr lang="en-US" sz="1200" dirty="0" smtClean="0"/>
          </a:p>
          <a:p>
            <a:pPr marL="171450" indent="-171450" defTabSz="1686336">
              <a:buFont typeface="Arial" panose="020B0604020202020204" pitchFamily="34" charset="0"/>
              <a:buChar char="•"/>
              <a:defRPr/>
            </a:pPr>
            <a:r>
              <a:rPr lang="en-US" sz="1200" b="1" dirty="0" smtClean="0"/>
              <a:t>Hidden </a:t>
            </a:r>
            <a:r>
              <a:rPr lang="en-US" sz="1200" b="1" dirty="0"/>
              <a:t>Markov </a:t>
            </a:r>
            <a:r>
              <a:rPr lang="en-US" sz="1200" b="1" dirty="0" smtClean="0"/>
              <a:t>Models</a:t>
            </a:r>
            <a:r>
              <a:rPr lang="en-US" sz="1200" dirty="0" smtClean="0"/>
              <a:t>:</a:t>
            </a:r>
            <a:r>
              <a:rPr lang="en-US" sz="1200" baseline="0" dirty="0" smtClean="0"/>
              <a:t> </a:t>
            </a:r>
            <a:r>
              <a:rPr lang="pt-BR" sz="1200" baseline="0" dirty="0" smtClean="0"/>
              <a:t>usa dados observados para recuperar uma sequência de estados.</a:t>
            </a:r>
          </a:p>
          <a:p>
            <a:endParaRPr lang="pt-BR" sz="1200" dirty="0"/>
          </a:p>
          <a:p>
            <a:r>
              <a:rPr lang="pt-BR" sz="1200" b="1" dirty="0"/>
              <a:t>Exemplos</a:t>
            </a:r>
            <a:r>
              <a:rPr lang="pt-BR" sz="1200" dirty="0" smtClean="0"/>
              <a:t>:</a:t>
            </a:r>
            <a:endParaRPr lang="pt-BR" sz="1200" dirty="0"/>
          </a:p>
          <a:p>
            <a:pPr marL="171450" indent="-171450">
              <a:buFont typeface="Arial" panose="020B0604020202020204" pitchFamily="34" charset="0"/>
              <a:buChar char="•"/>
            </a:pPr>
            <a:r>
              <a:rPr lang="pt-BR" sz="1200" dirty="0" smtClean="0"/>
              <a:t>ICA: utilizado no “problema do coquetel” onde o algoritmo </a:t>
            </a:r>
            <a:r>
              <a:rPr lang="pt-BR" sz="1200" baseline="0" dirty="0" smtClean="0"/>
              <a:t>separa as conversas de várias pessoas falando ao mesmo tempo em um mesmo ambiente.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aseline="0" dirty="0" smtClean="0"/>
              <a:t>SOM: utilizado em análise exploratória e visualização de dados para criar visualizações de menor dimensão à partir de dados de alta dimensão também pode ser utilizado para clusterização.</a:t>
            </a:r>
          </a:p>
          <a:p>
            <a:pPr marL="171450" indent="-171450">
              <a:buFont typeface="Arial" panose="020B0604020202020204" pitchFamily="34" charset="0"/>
              <a:buChar char="•"/>
            </a:pPr>
            <a:r>
              <a:rPr lang="pt-BR" sz="1200" dirty="0" smtClean="0"/>
              <a:t>HMM</a:t>
            </a:r>
            <a:r>
              <a:rPr lang="pt-BR" sz="1200" dirty="0"/>
              <a:t>: utilizados em reconhecimento de fala para reconhecer a </a:t>
            </a:r>
            <a:r>
              <a:rPr lang="pt-BR" sz="1200" dirty="0" smtClean="0"/>
              <a:t>sequência </a:t>
            </a:r>
            <a:r>
              <a:rPr lang="pt-BR" sz="1200" dirty="0"/>
              <a:t>de fonemas e por fim identificar uma palavra.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21106533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smtClean="0"/>
              <a:t>Exemplo</a:t>
            </a:r>
            <a:r>
              <a:rPr lang="pt-BR" sz="1200" dirty="0" smtClean="0"/>
              <a:t>:</a:t>
            </a:r>
            <a:r>
              <a:rPr lang="pt-BR" sz="1200" baseline="0" dirty="0" smtClean="0"/>
              <a:t> O </a:t>
            </a:r>
            <a:r>
              <a:rPr lang="pt-BR" sz="1200" baseline="0" dirty="0" err="1" smtClean="0"/>
              <a:t>Facebook</a:t>
            </a:r>
            <a:r>
              <a:rPr lang="pt-BR" sz="1200" baseline="0" dirty="0" smtClean="0"/>
              <a:t>/Instagram recebe centenas/milhares de fotos suas e de conhecidos/familiares seus. Em uma grande quantidade de fotos um algoritmo de clusterização encontra/agrupa pessoas A, B e C, em outra grande quantidade de fotos pessoas B, D e </a:t>
            </a:r>
            <a:r>
              <a:rPr lang="pt-BR" sz="1200" baseline="0" dirty="0" err="1" smtClean="0"/>
              <a:t>E</a:t>
            </a:r>
            <a:r>
              <a:rPr lang="pt-BR" sz="1200" baseline="0" dirty="0" smtClean="0"/>
              <a:t>. Em determinado momento, você carrega uma foto onde você fornece o nome (</a:t>
            </a:r>
            <a:r>
              <a:rPr lang="pt-BR" sz="1200" baseline="0" dirty="0" err="1" smtClean="0"/>
              <a:t>label</a:t>
            </a:r>
            <a:r>
              <a:rPr lang="pt-BR" sz="1200" baseline="0" dirty="0" smtClean="0"/>
              <a:t>) de algumas desses grupos/pessoas.</a:t>
            </a: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17507461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smtClean="0"/>
              <a:t>Aprendizado por reforço pode ser entendido como o problema em que um </a:t>
            </a:r>
            <a:r>
              <a:rPr lang="pt-BR" sz="1200" b="1" i="1" dirty="0" smtClean="0"/>
              <a:t>agente</a:t>
            </a:r>
            <a:r>
              <a:rPr lang="pt-BR" sz="1200" b="0" i="0" dirty="0" smtClean="0"/>
              <a:t> deve aprender como se comportar em um </a:t>
            </a:r>
            <a:r>
              <a:rPr lang="pt-BR" sz="1200" b="1" i="1" dirty="0" smtClean="0"/>
              <a:t>ambiente</a:t>
            </a:r>
            <a:r>
              <a:rPr lang="pt-BR" sz="1200" b="0" i="0" dirty="0" smtClean="0"/>
              <a:t> através de interações do tipo “tentativa e erro”.</a:t>
            </a:r>
          </a:p>
          <a:p>
            <a:pPr marL="171450" indent="-171450">
              <a:buFont typeface="Arial" panose="020B0604020202020204" pitchFamily="34" charset="0"/>
              <a:buChar char="•"/>
            </a:pPr>
            <a:r>
              <a:rPr lang="pt-BR" sz="1200" b="0" i="0" dirty="0" smtClean="0"/>
              <a:t>O</a:t>
            </a:r>
            <a:r>
              <a:rPr lang="pt-BR" sz="1200" b="0" i="0" baseline="0" dirty="0" smtClean="0"/>
              <a:t> </a:t>
            </a:r>
            <a:r>
              <a:rPr lang="pt-BR" sz="1200" b="1" i="1" baseline="0" dirty="0" smtClean="0"/>
              <a:t>agente</a:t>
            </a:r>
            <a:r>
              <a:rPr lang="pt-BR" sz="1200" b="0" i="0" baseline="0" dirty="0" smtClean="0"/>
              <a:t> tem como objetivo aprender/construir um modelo do ambiente em que está inserido através de interações do tipo “tentativa e erro”, ou seja, ele observa o ambiente, escolhe uma ação e aguarda o resultado da ação (reforço positivo ou negativo).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smtClean="0"/>
              <a:t>O algoritmo aprende a escolher </a:t>
            </a:r>
            <a:r>
              <a:rPr lang="pt-BR" sz="1200" b="1" i="1" dirty="0" smtClean="0"/>
              <a:t>ações</a:t>
            </a:r>
            <a:r>
              <a:rPr lang="pt-BR" sz="1200" dirty="0" smtClean="0"/>
              <a:t> apenas interagindo com o </a:t>
            </a:r>
            <a:r>
              <a:rPr lang="pt-BR" sz="1200" b="1" i="1" dirty="0" smtClean="0"/>
              <a:t>ambiente</a:t>
            </a:r>
            <a:r>
              <a:rPr lang="pt-BR" sz="1200" dirty="0" smtClean="0"/>
              <a:t>.</a:t>
            </a:r>
            <a:endParaRPr lang="pt-BR" sz="1200" b="0" i="0" baseline="0" dirty="0" smtClean="0"/>
          </a:p>
          <a:p>
            <a:pPr marL="171450" indent="-171450">
              <a:buFont typeface="Arial" panose="020B0604020202020204" pitchFamily="34" charset="0"/>
              <a:buChar char="•"/>
            </a:pPr>
            <a:r>
              <a:rPr lang="pt-BR" sz="1200" b="1" i="0" dirty="0" smtClean="0"/>
              <a:t>Problema da aprendizagem por reforço</a:t>
            </a:r>
            <a:r>
              <a:rPr lang="pt-BR" sz="1200" b="0" i="0" dirty="0" smtClean="0"/>
              <a:t>:</a:t>
            </a:r>
            <a:r>
              <a:rPr lang="pt-BR" sz="1200" b="0" i="0" baseline="0" dirty="0" smtClean="0"/>
              <a:t> </a:t>
            </a:r>
            <a:r>
              <a:rPr lang="pt-BR" sz="1200" b="0" i="0" dirty="0" smtClean="0"/>
              <a:t>Como escolher uma </a:t>
            </a:r>
            <a:r>
              <a:rPr lang="pt-BR" sz="1200" b="1" i="1" dirty="0" smtClean="0"/>
              <a:t>estratégia</a:t>
            </a:r>
            <a:r>
              <a:rPr lang="pt-BR" sz="1200" b="0" i="0" dirty="0" smtClean="0"/>
              <a:t> (conhecida como </a:t>
            </a:r>
            <a:r>
              <a:rPr lang="pt-BR" sz="1200" b="1" i="1" dirty="0" smtClean="0"/>
              <a:t>política)</a:t>
            </a:r>
            <a:r>
              <a:rPr lang="pt-BR" sz="1200" b="0" i="0" dirty="0" smtClean="0"/>
              <a:t> de </a:t>
            </a:r>
            <a:r>
              <a:rPr lang="pt-BR" sz="1200" b="1" i="1" dirty="0" smtClean="0"/>
              <a:t>ações</a:t>
            </a:r>
            <a:r>
              <a:rPr lang="pt-BR" sz="1200" b="0" i="0" dirty="0" smtClean="0"/>
              <a:t> que maximize o</a:t>
            </a:r>
            <a:r>
              <a:rPr lang="pt-BR" sz="1200" b="0" i="0" baseline="0" dirty="0" smtClean="0"/>
              <a:t> </a:t>
            </a:r>
            <a:r>
              <a:rPr lang="pt-BR" sz="1200" b="0" i="0" dirty="0" smtClean="0"/>
              <a:t>total de </a:t>
            </a:r>
            <a:r>
              <a:rPr lang="pt-BR" sz="1200" b="1" i="1" dirty="0" smtClean="0"/>
              <a:t>recompensas</a:t>
            </a:r>
            <a:r>
              <a:rPr lang="pt-BR" sz="1200" b="0" i="0" dirty="0" smtClean="0"/>
              <a:t> recebidas pelo </a:t>
            </a:r>
            <a:r>
              <a:rPr lang="pt-BR" sz="1200" b="1" i="1" dirty="0" smtClean="0"/>
              <a:t>agente</a:t>
            </a:r>
            <a:r>
              <a:rPr lang="pt-BR" sz="1200" b="0" i="0" dirty="0" smtClean="0"/>
              <a:t>.</a:t>
            </a:r>
          </a:p>
          <a:p>
            <a:pPr marL="171450" indent="-171450">
              <a:buFont typeface="Arial" panose="020B0604020202020204" pitchFamily="34" charset="0"/>
              <a:buChar char="•"/>
            </a:pPr>
            <a:r>
              <a:rPr lang="pt-BR" sz="1200" b="0" i="0" dirty="0" smtClean="0"/>
              <a:t>A </a:t>
            </a:r>
            <a:r>
              <a:rPr lang="pt-BR" sz="1200" b="1" i="0" dirty="0" smtClean="0"/>
              <a:t>política</a:t>
            </a:r>
            <a:r>
              <a:rPr lang="pt-BR" sz="1200" b="0" i="0" dirty="0" smtClean="0"/>
              <a:t> pode ser entendida como sendo</a:t>
            </a:r>
            <a:r>
              <a:rPr lang="pt-BR" sz="1200" b="0" i="0" baseline="0" dirty="0" smtClean="0"/>
              <a:t> a função que mapeia os </a:t>
            </a:r>
            <a:r>
              <a:rPr lang="pt-BR" sz="1200" b="1" i="1" baseline="0" dirty="0" smtClean="0"/>
              <a:t>estados</a:t>
            </a:r>
            <a:r>
              <a:rPr lang="pt-BR" sz="1200" b="0" i="0" baseline="0" dirty="0" smtClean="0"/>
              <a:t> do </a:t>
            </a:r>
            <a:r>
              <a:rPr lang="pt-BR" sz="1200" b="1" i="1" baseline="0" dirty="0" smtClean="0"/>
              <a:t>ambiente</a:t>
            </a:r>
            <a:r>
              <a:rPr lang="pt-BR" sz="1200" b="0" i="0" baseline="0" dirty="0" smtClean="0"/>
              <a:t> em </a:t>
            </a:r>
            <a:r>
              <a:rPr lang="pt-BR" sz="1200" b="1" i="1" baseline="0" dirty="0" smtClean="0"/>
              <a:t>ações</a:t>
            </a:r>
            <a:r>
              <a:rPr lang="pt-BR" sz="1200" b="0" i="0" baseline="0" dirty="0" smtClean="0"/>
              <a:t> que o </a:t>
            </a:r>
            <a:r>
              <a:rPr lang="pt-BR" sz="1200" b="1" i="1" baseline="0" dirty="0" smtClean="0"/>
              <a:t>agente</a:t>
            </a:r>
            <a:r>
              <a:rPr lang="pt-BR" sz="1200" b="0" i="0" baseline="0" dirty="0" smtClean="0"/>
              <a:t> deve tomar: ∏(s) = a, de forma que o </a:t>
            </a:r>
            <a:r>
              <a:rPr lang="pt-BR" sz="1200" b="1" i="1" baseline="0" dirty="0" smtClean="0"/>
              <a:t>total de recompensas</a:t>
            </a:r>
            <a:r>
              <a:rPr lang="pt-BR" sz="1200" b="0" i="0" baseline="0" dirty="0" smtClean="0"/>
              <a:t> seja maximizado.</a:t>
            </a:r>
          </a:p>
          <a:p>
            <a:pPr marL="171450" indent="-171450">
              <a:buFont typeface="Arial" panose="020B0604020202020204" pitchFamily="34" charset="0"/>
              <a:buChar char="•"/>
            </a:pPr>
            <a:endParaRPr lang="pt-BR" sz="1200" b="0" i="0" baseline="0" dirty="0" smtClean="0"/>
          </a:p>
          <a:p>
            <a:pPr marL="171450" indent="-171450">
              <a:buFont typeface="Arial" panose="020B0604020202020204" pitchFamily="34" charset="0"/>
              <a:buChar char="•"/>
            </a:pPr>
            <a:r>
              <a:rPr lang="pt-BR" sz="1200" b="1" dirty="0" smtClean="0"/>
              <a:t>Exemplos</a:t>
            </a:r>
            <a:r>
              <a:rPr lang="pt-BR" sz="1200" dirty="0" smtClean="0"/>
              <a:t>: </a:t>
            </a:r>
          </a:p>
          <a:p>
            <a:pPr marL="628650" lvl="1" indent="-171450">
              <a:buFont typeface="Arial" panose="020B0604020202020204" pitchFamily="34" charset="0"/>
              <a:buChar char="•"/>
            </a:pPr>
            <a:r>
              <a:rPr lang="pt-BR" sz="1200" dirty="0" smtClean="0"/>
              <a:t>Algoritmo </a:t>
            </a:r>
            <a:r>
              <a:rPr lang="pt-BR" sz="1200" baseline="0" dirty="0" smtClean="0"/>
              <a:t>muito utilizado em jogos.</a:t>
            </a:r>
          </a:p>
          <a:p>
            <a:pPr marL="1085850" lvl="2" indent="-171450">
              <a:buFont typeface="Arial" panose="020B0604020202020204" pitchFamily="34" charset="0"/>
              <a:buChar char="•"/>
            </a:pPr>
            <a:r>
              <a:rPr lang="pt-BR" sz="1200" dirty="0" smtClean="0"/>
              <a:t>O programa AlphaGo da Google (DeepMind)</a:t>
            </a:r>
            <a:r>
              <a:rPr lang="pt-BR" sz="1200" baseline="0" dirty="0" smtClean="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smtClean="0"/>
              <a:t>Agente jogador de damas</a:t>
            </a:r>
          </a:p>
          <a:p>
            <a:pPr marL="1543050" lvl="3" indent="-171450">
              <a:buFont typeface="Arial" panose="020B0604020202020204" pitchFamily="34" charset="0"/>
              <a:buChar char="•"/>
            </a:pPr>
            <a:r>
              <a:rPr lang="pt-BR" sz="1200" b="1" baseline="0" dirty="0" smtClean="0"/>
              <a:t>Estados</a:t>
            </a:r>
            <a:r>
              <a:rPr lang="pt-BR" sz="1200" baseline="0" dirty="0" smtClean="0"/>
              <a:t>: as diferentes configurações do tabuleiro.</a:t>
            </a:r>
          </a:p>
          <a:p>
            <a:pPr marL="1543050" lvl="3" indent="-171450">
              <a:buFont typeface="Arial" panose="020B0604020202020204" pitchFamily="34" charset="0"/>
              <a:buChar char="•"/>
            </a:pPr>
            <a:r>
              <a:rPr lang="pt-BR" sz="1200" b="1" baseline="0" dirty="0" smtClean="0"/>
              <a:t>Ações</a:t>
            </a:r>
            <a:r>
              <a:rPr lang="pt-BR" sz="1200" baseline="0" dirty="0" smtClean="0"/>
              <a:t>: mover uma determinada peça.</a:t>
            </a:r>
          </a:p>
          <a:p>
            <a:pPr marL="1543050" lvl="3" indent="-171450">
              <a:buFont typeface="Arial" panose="020B0604020202020204" pitchFamily="34" charset="0"/>
              <a:buChar char="•"/>
            </a:pPr>
            <a:r>
              <a:rPr lang="pt-BR" sz="1200" b="1" baseline="0" dirty="0" smtClean="0"/>
              <a:t>Recompensas</a:t>
            </a:r>
            <a:r>
              <a:rPr lang="pt-BR" sz="1200" baseline="0" dirty="0" smtClean="0"/>
              <a:t>: número de capturas de peças vs. número de perdas.</a:t>
            </a:r>
          </a:p>
          <a:p>
            <a:pPr marL="628650" lvl="1" indent="-171450">
              <a:buFont typeface="Arial" panose="020B0604020202020204" pitchFamily="34" charset="0"/>
              <a:buChar char="•"/>
            </a:pPr>
            <a:r>
              <a:rPr lang="pt-BR" sz="1200" dirty="0" smtClean="0"/>
              <a:t>Robô aspirador de pó que precisa aprender a limpar uma casa de forma ótima.</a:t>
            </a:r>
          </a:p>
          <a:p>
            <a:pPr marL="628650" lvl="1" indent="-171450">
              <a:buFont typeface="Arial" panose="020B0604020202020204" pitchFamily="34" charset="0"/>
              <a:buChar char="•"/>
            </a:pPr>
            <a:r>
              <a:rPr lang="pt-BR" sz="1200" dirty="0" smtClean="0"/>
              <a:t>Um cão lembra que pegar o</a:t>
            </a:r>
            <a:r>
              <a:rPr lang="pt-BR" sz="1200" baseline="0" dirty="0" smtClean="0"/>
              <a:t> graveto/bolda </a:t>
            </a:r>
            <a:r>
              <a:rPr lang="pt-BR" sz="1200" dirty="0" smtClean="0"/>
              <a:t>rendeu a ele uma recompensa (uma recompensa valiosa) no passado e é mais provável que priorize a busca na próxima vez que uma situação semelhante surgir.</a:t>
            </a:r>
          </a:p>
          <a:p>
            <a:pPr marL="0" indent="0">
              <a:buFont typeface="Arial" panose="020B0604020202020204" pitchFamily="34" charset="0"/>
              <a:buNone/>
            </a:pPr>
            <a:endParaRPr lang="nl-BE" sz="1200" dirty="0" smtClean="0"/>
          </a:p>
          <a:p>
            <a:pPr marL="171450" indent="-171450">
              <a:buFont typeface="Arial" panose="020B0604020202020204" pitchFamily="34" charset="0"/>
              <a:buChar char="•"/>
            </a:pPr>
            <a:r>
              <a:rPr lang="pt-BR" sz="1200" dirty="0" smtClean="0"/>
              <a:t>Os algoritmos de aprendizado por reforço tentam encontrar a </a:t>
            </a:r>
            <a:r>
              <a:rPr lang="pt-BR" sz="1200" b="1" i="1" dirty="0" smtClean="0"/>
              <a:t>política</a:t>
            </a:r>
            <a:r>
              <a:rPr lang="pt-BR" sz="1200" dirty="0" smtClean="0"/>
              <a:t> que mapeia os </a:t>
            </a:r>
            <a:r>
              <a:rPr lang="pt-BR" sz="1200" b="1" i="1" dirty="0" smtClean="0"/>
              <a:t>estados</a:t>
            </a:r>
            <a:r>
              <a:rPr lang="pt-BR" sz="1200" dirty="0" smtClean="0"/>
              <a:t> do </a:t>
            </a:r>
            <a:r>
              <a:rPr lang="pt-BR" sz="1200" b="1" i="1" dirty="0" smtClean="0"/>
              <a:t>ambiente</a:t>
            </a:r>
            <a:r>
              <a:rPr lang="pt-BR" sz="1200" dirty="0" smtClean="0"/>
              <a:t> às </a:t>
            </a:r>
            <a:r>
              <a:rPr lang="pt-BR" sz="1200" b="1" i="1" dirty="0" smtClean="0"/>
              <a:t>ações</a:t>
            </a:r>
            <a:r>
              <a:rPr lang="pt-BR" sz="1200" dirty="0" smtClean="0"/>
              <a:t> que o </a:t>
            </a:r>
            <a:r>
              <a:rPr lang="pt-BR" sz="1200" b="1" i="1" dirty="0" smtClean="0"/>
              <a:t>agente</a:t>
            </a:r>
            <a:r>
              <a:rPr lang="pt-BR" sz="1200" dirty="0" smtClean="0"/>
              <a:t> deve tomar nesses </a:t>
            </a:r>
            <a:r>
              <a:rPr lang="pt-BR" sz="1200" b="1" i="1" dirty="0" smtClean="0"/>
              <a:t>estados</a:t>
            </a:r>
            <a:r>
              <a:rPr lang="pt-BR" sz="1200" b="0" i="0" dirty="0" smtClean="0"/>
              <a:t>.</a:t>
            </a:r>
          </a:p>
          <a:p>
            <a:pPr marL="171450" indent="-171450">
              <a:buFont typeface="Arial" panose="020B0604020202020204" pitchFamily="34" charset="0"/>
              <a:buChar char="•"/>
            </a:pPr>
            <a:r>
              <a:rPr lang="pt-BR" sz="1200" b="0" i="0" dirty="0" smtClean="0"/>
              <a:t>Como um algoritmo de aprendizagem aprende a escolher ações apenas</a:t>
            </a:r>
            <a:r>
              <a:rPr lang="pt-BR" sz="1200" b="0" i="0" baseline="0" dirty="0" smtClean="0"/>
              <a:t> </a:t>
            </a:r>
            <a:r>
              <a:rPr lang="pt-BR" sz="1200" b="0" i="0" dirty="0" smtClean="0"/>
              <a:t>interagindo com o ambiente?</a:t>
            </a:r>
          </a:p>
          <a:p>
            <a:pPr marL="628650" lvl="1" indent="-171450">
              <a:buFont typeface="Arial" panose="020B0604020202020204" pitchFamily="34" charset="0"/>
              <a:buChar char="•"/>
            </a:pPr>
            <a:r>
              <a:rPr lang="pt-BR" sz="1200" b="0" i="0" dirty="0" smtClean="0"/>
              <a:t>Muitas vezes, é impraticável o uso de aprendizage</a:t>
            </a:r>
            <a:r>
              <a:rPr lang="pt-BR" sz="1200" b="0" i="0" baseline="0" dirty="0" smtClean="0"/>
              <a:t>m </a:t>
            </a:r>
            <a:r>
              <a:rPr lang="pt-BR" sz="1200" b="0" i="0" dirty="0" smtClean="0"/>
              <a:t>supervisionada.</a:t>
            </a:r>
          </a:p>
          <a:p>
            <a:pPr marL="1085850" lvl="2" indent="-171450">
              <a:buFont typeface="Arial" panose="020B0604020202020204" pitchFamily="34" charset="0"/>
              <a:buChar char="•"/>
            </a:pPr>
            <a:r>
              <a:rPr lang="pt-BR" sz="1200" b="0" i="0" dirty="0" smtClean="0"/>
              <a:t>Como obter exemplos do comportamento correto e</a:t>
            </a:r>
            <a:r>
              <a:rPr lang="pt-BR" sz="1200" b="0" i="0" baseline="0" dirty="0" smtClean="0"/>
              <a:t> </a:t>
            </a:r>
            <a:r>
              <a:rPr lang="pt-BR" sz="1200" b="0" i="0" dirty="0" smtClean="0"/>
              <a:t>representativo para qualquer situação?</a:t>
            </a:r>
          </a:p>
          <a:p>
            <a:pPr marL="1085850" lvl="2" indent="-171450">
              <a:buFont typeface="Arial" panose="020B0604020202020204" pitchFamily="34" charset="0"/>
              <a:buChar char="•"/>
            </a:pPr>
            <a:r>
              <a:rPr lang="pt-BR" sz="1200" b="0" i="0" dirty="0" smtClean="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10360419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sz="1200" b="1" dirty="0" smtClean="0"/>
              <a:t>Deep Q-Learning</a:t>
            </a:r>
            <a:r>
              <a:rPr lang="pt-BR" sz="1200" dirty="0" smtClean="0"/>
              <a:t>: É a junção de Deep Learning com Q-Learning. As redes neurais profundas possibilitam que Q-Learning seja aplicado a problemas maiores,</a:t>
            </a:r>
            <a:r>
              <a:rPr lang="pt-BR" sz="1200" baseline="0" dirty="0" smtClean="0"/>
              <a:t> ou seja, maior número de estados e ações.</a:t>
            </a:r>
            <a:endParaRPr lang="pt-BR" sz="1200" dirty="0" smtClean="0"/>
          </a:p>
          <a:p>
            <a:pPr defTabSz="1686336">
              <a:defRPr/>
            </a:pPr>
            <a:endParaRPr lang="pt-BR" sz="1200" dirty="0" smtClean="0"/>
          </a:p>
          <a:p>
            <a:pPr defTabSz="1686336">
              <a:defRPr/>
            </a:pPr>
            <a:r>
              <a:rPr lang="pt-BR" sz="1200" dirty="0" smtClean="0"/>
              <a:t>Q-</a:t>
            </a:r>
            <a:r>
              <a:rPr lang="pt-BR" sz="1200" dirty="0" err="1" smtClean="0"/>
              <a:t>Table</a:t>
            </a:r>
            <a:r>
              <a:rPr lang="pt-BR" sz="1200" dirty="0" smtClean="0"/>
              <a:t> é apenas um nome sofisticado para uma tabela de pesquisa (</a:t>
            </a:r>
            <a:r>
              <a:rPr lang="pt-BR" sz="1200" dirty="0" err="1" smtClean="0"/>
              <a:t>lookup</a:t>
            </a:r>
            <a:r>
              <a:rPr lang="pt-BR" sz="1200" dirty="0" smtClean="0"/>
              <a:t> </a:t>
            </a:r>
            <a:r>
              <a:rPr lang="pt-BR" sz="1200" dirty="0" err="1" smtClean="0"/>
              <a:t>Table</a:t>
            </a:r>
            <a:r>
              <a:rPr lang="pt-BR" sz="1200" dirty="0" smtClean="0"/>
              <a:t>) simples, onde calculamos as recompensas futuras máximas esperadas para a ação em cada estado.</a:t>
            </a:r>
          </a:p>
          <a:p>
            <a:pPr defTabSz="1686336">
              <a:defRPr/>
            </a:pPr>
            <a:endParaRPr lang="pt-BR" sz="1200" dirty="0" smtClean="0"/>
          </a:p>
          <a:p>
            <a:pPr defTabSz="1686336">
              <a:defRPr/>
            </a:pPr>
            <a:r>
              <a:rPr lang="pt-BR" sz="1200" dirty="0" smtClean="0"/>
              <a:t>Cada posição na tabela Q será a recompensa futura máxima esperada que o agente receberá se executar essa ação nesse estado. Este é um processo iterativo, pois precisamos melhorar o Q-</a:t>
            </a:r>
            <a:r>
              <a:rPr lang="pt-BR" sz="1200" dirty="0" err="1" smtClean="0"/>
              <a:t>Table</a:t>
            </a:r>
            <a:r>
              <a:rPr lang="pt-BR" sz="1200" dirty="0" smtClean="0"/>
              <a:t> a cada iteração.</a:t>
            </a:r>
          </a:p>
          <a:p>
            <a:pPr defTabSz="1686336">
              <a:defRPr/>
            </a:pPr>
            <a:endParaRPr lang="en-US" sz="1200" dirty="0" smtClean="0"/>
          </a:p>
          <a:p>
            <a:pPr defTabSz="1686336">
              <a:defRPr/>
            </a:pPr>
            <a:r>
              <a:rPr lang="pt-BR" sz="1200" dirty="0" smtClean="0"/>
              <a:t>Uma função de valor Q mostra o quão</a:t>
            </a:r>
            <a:r>
              <a:rPr lang="pt-BR" sz="1200" baseline="0" dirty="0" smtClean="0"/>
              <a:t> boa</a:t>
            </a:r>
            <a:r>
              <a:rPr lang="pt-BR" sz="1200" dirty="0" smtClean="0"/>
              <a:t> uma determinada ação é, dado um estado, para um agente que segue uma determinada política.</a:t>
            </a:r>
            <a:endParaRPr lang="nl-BE" sz="1200" dirty="0" smtClean="0"/>
          </a:p>
          <a:p>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24910465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i="0" kern="1200" dirty="0" smtClean="0">
                <a:solidFill>
                  <a:schemeClr val="tx1"/>
                </a:solidFill>
                <a:effectLst/>
                <a:latin typeface="+mn-lt"/>
                <a:ea typeface="+mn-ea"/>
                <a:cs typeface="+mn-cs"/>
              </a:rPr>
              <a:t>Heurística é um método ou processo criado com o </a:t>
            </a:r>
            <a:r>
              <a:rPr lang="pt-BR" sz="1200" b="1" i="0" kern="1200" dirty="0" smtClean="0">
                <a:solidFill>
                  <a:schemeClr val="tx1"/>
                </a:solidFill>
                <a:effectLst/>
                <a:latin typeface="+mn-lt"/>
                <a:ea typeface="+mn-ea"/>
                <a:cs typeface="+mn-cs"/>
              </a:rPr>
              <a:t>objetivo de encontrar soluções, muitas vezes sub-ótimas, para um problema</a:t>
            </a:r>
            <a:r>
              <a:rPr lang="pt-BR" sz="1200" b="0" i="0" kern="1200" dirty="0" smtClean="0">
                <a:solidFill>
                  <a:schemeClr val="tx1"/>
                </a:solidFill>
                <a:effectLst/>
                <a:latin typeface="+mn-lt"/>
                <a:ea typeface="+mn-ea"/>
                <a:cs typeface="+mn-cs"/>
              </a:rPr>
              <a:t>.</a:t>
            </a:r>
          </a:p>
          <a:p>
            <a:endParaRPr lang="pt-BR" sz="1200" b="0" i="0" kern="1200" dirty="0" smtClean="0">
              <a:solidFill>
                <a:schemeClr val="tx1"/>
              </a:solidFill>
              <a:effectLst/>
              <a:latin typeface="+mn-lt"/>
              <a:ea typeface="+mn-ea"/>
              <a:cs typeface="+mn-cs"/>
            </a:endParaRPr>
          </a:p>
          <a:p>
            <a:r>
              <a:rPr lang="pt-BR" sz="1200" dirty="0" smtClean="0"/>
              <a:t>Em otimização matemática e ciência da computação, heurística é uma técnica projetada para resolver um problema mais rapidamente quando os métodos clássicos são muito lentos, ou para encontrar uma solução aproximada quando os métodos clássicos não conseguem encontrar qualquer solução. Isso é obtido trocando-se a otimização, integridade, precisão ou precisão por velocidade. De certa forma, pode ser considerado um atalho.</a:t>
            </a:r>
          </a:p>
          <a:p>
            <a:endParaRPr lang="pt-BR"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smtClean="0"/>
              <a:t>Uma </a:t>
            </a:r>
            <a:r>
              <a:rPr lang="pt-BR" sz="1200" b="1" i="1" dirty="0" smtClean="0"/>
              <a:t>metaheurística</a:t>
            </a:r>
            <a:r>
              <a:rPr lang="pt-BR" sz="1200" dirty="0" smtClean="0"/>
              <a:t> é um procedimento de alto nível projetado para encontrar, gerar ou selecionar uma heurística (i.e., algoritmo de busca local) que pode fornecer uma solução suficientemente boa para um problema de otimização, especialmente com informações incompletas ou imperfeitas ou quando se tem capacidade de computação limitada.</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26743444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1" i="0" dirty="0" smtClean="0"/>
              <a:t>Algoritmos Genéticos</a:t>
            </a:r>
            <a:r>
              <a:rPr lang="pt-BR" sz="1200" dirty="0" smtClean="0"/>
              <a:t>: são inspirados pelo processo de seleção natural. São</a:t>
            </a:r>
            <a:r>
              <a:rPr lang="pt-BR" sz="1200" baseline="0" dirty="0" smtClean="0"/>
              <a:t> p</a:t>
            </a:r>
            <a:r>
              <a:rPr lang="pt-BR" sz="1200" dirty="0" smtClean="0"/>
              <a:t>rojetados para encontrar, gerar ou selecionar uma heurística (algoritmo de busca parcial) que forneça</a:t>
            </a:r>
            <a:r>
              <a:rPr lang="pt-BR" sz="1200" baseline="0" dirty="0" smtClean="0"/>
              <a:t> </a:t>
            </a:r>
            <a:r>
              <a:rPr lang="pt-BR" sz="1200" dirty="0" smtClean="0"/>
              <a:t>uma solução suficientemente boa para um problema de otimização, especialmente com informações incompletas ou imperfeitas ou capacidade de computação limitada.</a:t>
            </a:r>
            <a:r>
              <a:rPr lang="pt-BR" sz="1200" baseline="0" dirty="0" smtClean="0"/>
              <a:t> </a:t>
            </a:r>
            <a:r>
              <a:rPr lang="pt-BR" sz="1200" dirty="0" smtClean="0"/>
              <a:t>Aprendizado baseado na evolução biológica dos seres vivos.</a:t>
            </a:r>
            <a:r>
              <a:rPr lang="pt-BR" sz="1200" baseline="0" dirty="0" smtClean="0"/>
              <a:t> </a:t>
            </a:r>
            <a:r>
              <a:rPr lang="pt-BR" sz="1200" dirty="0" smtClean="0"/>
              <a:t>Novos </a:t>
            </a:r>
            <a:r>
              <a:rPr lang="pt-BR" sz="1200" b="1" i="1" dirty="0" smtClean="0"/>
              <a:t>indivíduos</a:t>
            </a:r>
            <a:r>
              <a:rPr lang="pt-BR" sz="1200" dirty="0" smtClean="0"/>
              <a:t> com diferentes </a:t>
            </a:r>
            <a:r>
              <a:rPr lang="pt-BR" sz="1200" b="1" i="1" dirty="0" smtClean="0"/>
              <a:t>características</a:t>
            </a:r>
            <a:r>
              <a:rPr lang="pt-BR" sz="1200" i="1" dirty="0" smtClean="0"/>
              <a:t>,</a:t>
            </a:r>
            <a:r>
              <a:rPr lang="pt-BR" sz="1200" b="1" i="1" dirty="0" smtClean="0"/>
              <a:t> </a:t>
            </a:r>
            <a:r>
              <a:rPr lang="pt-BR" sz="1200" dirty="0" smtClean="0"/>
              <a:t>pertencentes a uma </a:t>
            </a:r>
            <a:r>
              <a:rPr lang="pt-BR" sz="1200" b="1" i="1" dirty="0" smtClean="0"/>
              <a:t>população</a:t>
            </a:r>
            <a:r>
              <a:rPr lang="pt-BR" sz="1200" dirty="0" smtClean="0"/>
              <a:t>, são criados através de </a:t>
            </a:r>
            <a:r>
              <a:rPr lang="pt-BR" sz="1200" b="1" i="1" dirty="0" smtClean="0"/>
              <a:t>cruzamentos</a:t>
            </a:r>
            <a:r>
              <a:rPr lang="pt-BR" sz="1200" dirty="0" smtClean="0"/>
              <a:t> e </a:t>
            </a:r>
            <a:r>
              <a:rPr lang="pt-BR" sz="1200" b="1" dirty="0" smtClean="0"/>
              <a:t>mutações </a:t>
            </a:r>
            <a:r>
              <a:rPr lang="pt-BR" sz="1200" dirty="0" smtClean="0"/>
              <a:t>onde apenas os mais aptos são </a:t>
            </a:r>
            <a:r>
              <a:rPr lang="pt-BR" sz="1200" b="1" i="1" dirty="0" smtClean="0"/>
              <a:t>selecionados</a:t>
            </a:r>
            <a:r>
              <a:rPr lang="pt-BR" sz="1200" dirty="0" smtClean="0"/>
              <a:t> (</a:t>
            </a:r>
            <a:r>
              <a:rPr lang="pt-BR" sz="1200" b="1" i="1" dirty="0" smtClean="0"/>
              <a:t>seleção natural</a:t>
            </a:r>
            <a:r>
              <a:rPr lang="pt-BR" sz="1200" dirty="0" smtClean="0"/>
              <a:t>) e passam suas </a:t>
            </a:r>
            <a:r>
              <a:rPr lang="pt-BR" sz="1200" b="1" i="1" dirty="0" smtClean="0"/>
              <a:t>características</a:t>
            </a:r>
            <a:r>
              <a:rPr lang="pt-BR" sz="1200" dirty="0" smtClean="0"/>
              <a:t> para uma nova geração. Com isso a </a:t>
            </a:r>
            <a:r>
              <a:rPr lang="pt-BR" sz="1200" b="1" i="1" dirty="0" smtClean="0"/>
              <a:t>população</a:t>
            </a:r>
            <a:r>
              <a:rPr lang="pt-BR" sz="1200" dirty="0" smtClean="0"/>
              <a:t> se torna mais apta a cada geração.</a:t>
            </a:r>
          </a:p>
          <a:p>
            <a:pPr marL="171450" indent="-171450">
              <a:buFont typeface="Arial" panose="020B0604020202020204" pitchFamily="34" charset="0"/>
              <a:buChar char="•"/>
            </a:pPr>
            <a:r>
              <a:rPr lang="pt-BR" sz="1200" b="1" dirty="0" smtClean="0"/>
              <a:t>Otimização por enxame de partículas</a:t>
            </a:r>
            <a:r>
              <a:rPr lang="pt-BR" sz="1200" dirty="0" smtClean="0"/>
              <a:t>: Inspirado no comportamento de cardumes de peixes e de bandos de pássaros.</a:t>
            </a:r>
            <a:r>
              <a:rPr lang="pt-BR" sz="1200" baseline="0" dirty="0" smtClean="0"/>
              <a:t> R</a:t>
            </a:r>
            <a:r>
              <a:rPr lang="pt-BR" sz="1200" dirty="0" smtClean="0"/>
              <a:t>esolve um problema de otimização ao ter uma </a:t>
            </a:r>
            <a:r>
              <a:rPr lang="pt-BR" sz="1200" b="1" i="1" dirty="0" smtClean="0"/>
              <a:t>população</a:t>
            </a:r>
            <a:r>
              <a:rPr lang="pt-BR" sz="1200" dirty="0" smtClean="0"/>
              <a:t> de soluções candidatas, denominadas </a:t>
            </a:r>
            <a:r>
              <a:rPr lang="pt-BR" sz="1200" b="1" i="1" dirty="0" smtClean="0"/>
              <a:t>partículas</a:t>
            </a:r>
            <a:r>
              <a:rPr lang="pt-BR" sz="1200" dirty="0" smtClean="0"/>
              <a:t>, e movê-las no </a:t>
            </a:r>
            <a:r>
              <a:rPr lang="pt-BR" sz="1200" b="1" i="1" dirty="0" smtClean="0"/>
              <a:t>espaço de busca </a:t>
            </a:r>
            <a:r>
              <a:rPr lang="pt-BR" sz="1200" b="0" i="0" dirty="0" smtClean="0"/>
              <a:t>sendo</a:t>
            </a:r>
            <a:r>
              <a:rPr lang="pt-BR" sz="1200" b="0" i="0" baseline="0" dirty="0" smtClean="0"/>
              <a:t> que existe cooperação entre as partículas</a:t>
            </a:r>
            <a:r>
              <a:rPr lang="pt-BR" sz="1200" dirty="0" smtClean="0"/>
              <a:t>.</a:t>
            </a:r>
          </a:p>
          <a:p>
            <a:pPr marL="628650" lvl="1" indent="-171450">
              <a:buFont typeface="Arial" panose="020B0604020202020204" pitchFamily="34" charset="0"/>
              <a:buChar char="•"/>
            </a:pPr>
            <a:r>
              <a:rPr lang="pt-BR" sz="1200" dirty="0" smtClean="0"/>
              <a:t>Analogia:</a:t>
            </a:r>
            <a:r>
              <a:rPr lang="pt-BR" sz="1200" baseline="0" dirty="0" smtClean="0"/>
              <a:t> Imagine que você e vários amigos, todos com rádios, estão tentando localizar o ponto mais baixo de um terreno. Vocês começam a percorrer o terreno e a reportar via rádio a posição atual e a elevação do terreno, até que através de cooperação vocês encontram o ponto mais baixo.</a:t>
            </a:r>
          </a:p>
          <a:p>
            <a:pPr marL="171450" lvl="0" indent="-171450">
              <a:buFont typeface="Arial" panose="020B0604020202020204" pitchFamily="34" charset="0"/>
              <a:buChar char="•"/>
            </a:pPr>
            <a:r>
              <a:rPr lang="pt-BR" sz="1200" b="1" dirty="0" smtClean="0"/>
              <a:t>Otimização da colônia de formigas</a:t>
            </a:r>
            <a:r>
              <a:rPr lang="pt-BR" sz="1200" dirty="0" smtClean="0"/>
              <a:t>: É inspirado no comportamento das formigas ao saírem de sua colônia para encontrar comida. É uma técnica probabilística para resolver problemas computacionais que pode ser reduzida para encontrar bons caminhos através de grafos. </a:t>
            </a:r>
          </a:p>
          <a:p>
            <a:pPr marL="628650" lvl="1" indent="-171450">
              <a:buFont typeface="Arial" panose="020B0604020202020204" pitchFamily="34" charset="0"/>
              <a:buChar char="•"/>
            </a:pPr>
            <a:r>
              <a:rPr lang="pt-BR" sz="1200" dirty="0" smtClean="0"/>
              <a:t>As formigas ao procurarem por alimento deixam feromônios para que outras formigas possam segui-las.</a:t>
            </a:r>
          </a:p>
        </p:txBody>
      </p:sp>
      <p:sp>
        <p:nvSpPr>
          <p:cNvPr id="4" name="Slide Number Placeholder 3"/>
          <p:cNvSpPr>
            <a:spLocks noGrp="1"/>
          </p:cNvSpPr>
          <p:nvPr>
            <p:ph type="sldNum" sz="quarter" idx="10"/>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32307554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875603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19184074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noProof="0" dirty="0" smtClean="0"/>
              <a:t>Alto nível: </a:t>
            </a:r>
            <a:r>
              <a:rPr lang="pt-BR" sz="1200" b="0" i="0" kern="1200" noProof="0" dirty="0" smtClean="0">
                <a:solidFill>
                  <a:schemeClr val="tx1"/>
                </a:solidFill>
                <a:effectLst/>
                <a:latin typeface="+mn-lt"/>
                <a:ea typeface="+mn-ea"/>
                <a:cs typeface="+mn-cs"/>
              </a:rPr>
              <a:t>longe do </a:t>
            </a:r>
            <a:r>
              <a:rPr lang="pt-BR" sz="1200" b="0" i="0" u="none" strike="noStrike" kern="1200" noProof="0" dirty="0" smtClean="0">
                <a:solidFill>
                  <a:schemeClr val="tx1"/>
                </a:solidFill>
                <a:effectLst/>
                <a:latin typeface="+mn-lt"/>
                <a:ea typeface="+mn-ea"/>
                <a:cs typeface="+mn-cs"/>
                <a:hlinkClick r:id="rId3" tooltip="Código de máquina"/>
              </a:rPr>
              <a:t>código de máquina</a:t>
            </a:r>
            <a:r>
              <a:rPr lang="pt-BR" sz="1200" b="0" i="0" kern="1200" noProof="0" dirty="0" smtClean="0">
                <a:solidFill>
                  <a:schemeClr val="tx1"/>
                </a:solidFill>
                <a:effectLst/>
                <a:latin typeface="+mn-lt"/>
                <a:ea typeface="+mn-ea"/>
                <a:cs typeface="+mn-cs"/>
              </a:rPr>
              <a:t> e mais próximo à </a:t>
            </a:r>
            <a:r>
              <a:rPr lang="pt-BR" sz="1200" b="0" i="0" u="none" strike="noStrike" kern="1200" noProof="0" dirty="0" smtClean="0">
                <a:solidFill>
                  <a:schemeClr val="tx1"/>
                </a:solidFill>
                <a:effectLst/>
                <a:latin typeface="+mn-lt"/>
                <a:ea typeface="+mn-ea"/>
                <a:cs typeface="+mn-cs"/>
                <a:hlinkClick r:id="rId4" tooltip="Linguagem humana"/>
              </a:rPr>
              <a:t>linguagem humana</a:t>
            </a:r>
            <a:r>
              <a:rPr lang="pt-BR" sz="1200" b="0" i="0" kern="1200" noProof="0" dirty="0" smtClean="0">
                <a:solidFill>
                  <a:schemeClr val="tx1"/>
                </a:solidFill>
                <a:effectLst/>
                <a:latin typeface="+mn-lt"/>
                <a:ea typeface="+mn-ea"/>
                <a:cs typeface="+mn-cs"/>
              </a:rPr>
              <a:t>. </a:t>
            </a:r>
          </a:p>
          <a:p>
            <a:pPr marL="171450" indent="-171450">
              <a:buFont typeface="Arial" panose="020B0604020202020204" pitchFamily="34" charset="0"/>
              <a:buChar char="•"/>
            </a:pPr>
            <a:r>
              <a:rPr lang="pt-BR" sz="1200" b="0" i="0" kern="1200" noProof="0" dirty="0" smtClean="0">
                <a:solidFill>
                  <a:schemeClr val="tx1"/>
                </a:solidFill>
                <a:effectLst/>
                <a:latin typeface="+mn-lt"/>
                <a:ea typeface="+mn-ea"/>
                <a:cs typeface="+mn-cs"/>
              </a:rPr>
              <a:t>Interpretada:</a:t>
            </a:r>
            <a:r>
              <a:rPr lang="pt-BR" sz="1200" b="0" i="0" kern="1200" baseline="0" noProof="0" dirty="0" smtClean="0">
                <a:solidFill>
                  <a:schemeClr val="tx1"/>
                </a:solidFill>
                <a:effectLst/>
                <a:latin typeface="+mn-lt"/>
                <a:ea typeface="+mn-ea"/>
                <a:cs typeface="+mn-cs"/>
              </a:rPr>
              <a:t> programa </a:t>
            </a:r>
            <a:r>
              <a:rPr lang="pt-BR" sz="1200" noProof="0" dirty="0" smtClean="0"/>
              <a:t>é interpretado/executado por</a:t>
            </a:r>
            <a:r>
              <a:rPr lang="pt-BR" sz="1200" baseline="0" noProof="0" dirty="0" smtClean="0"/>
              <a:t> um interpretador e em seguida </a:t>
            </a:r>
            <a:r>
              <a:rPr lang="pt-BR" sz="1200" noProof="0" dirty="0" smtClean="0"/>
              <a:t>é executado pelo sistema-operacional/processador. Linguagens interpretadas têm seus códigos fontes transformados em uma linguagem intermediária (específica de cada linguagem), que será interpretada pela máquina virtual da linguagem quando o programa for executado.</a:t>
            </a:r>
            <a:endParaRPr lang="pt-BR" sz="1200" b="0" i="0" kern="1200" baseline="0" noProof="0" dirty="0" smtClean="0">
              <a:solidFill>
                <a:schemeClr val="tx1"/>
              </a:solidFill>
              <a:effectLst/>
              <a:latin typeface="+mn-lt"/>
              <a:ea typeface="+mn-ea"/>
              <a:cs typeface="+mn-cs"/>
            </a:endParaRPr>
          </a:p>
          <a:p>
            <a:pPr marL="171450" indent="-171450">
              <a:buFont typeface="Arial" panose="020B0604020202020204" pitchFamily="34" charset="0"/>
              <a:buChar char="•"/>
            </a:pPr>
            <a:r>
              <a:rPr lang="pt-BR" sz="1200" b="0" i="0" kern="1200" baseline="0" noProof="0" dirty="0" smtClean="0">
                <a:solidFill>
                  <a:schemeClr val="tx1"/>
                </a:solidFill>
                <a:effectLst/>
                <a:latin typeface="+mn-lt"/>
                <a:ea typeface="+mn-ea"/>
                <a:cs typeface="+mn-cs"/>
              </a:rPr>
              <a:t>Script: que pode ser utilizada para automatizar pequenas tarefas, porem, python </a:t>
            </a:r>
            <a:r>
              <a:rPr lang="pt-BR" sz="1200" noProof="0" dirty="0" smtClean="0"/>
              <a:t>é</a:t>
            </a:r>
            <a:r>
              <a:rPr lang="pt-BR" sz="1200" b="0" i="0" kern="1200" baseline="0" noProof="0" dirty="0" smtClean="0">
                <a:solidFill>
                  <a:schemeClr val="tx1"/>
                </a:solidFill>
                <a:effectLst/>
                <a:latin typeface="+mn-lt"/>
                <a:ea typeface="+mn-ea"/>
                <a:cs typeface="+mn-cs"/>
              </a:rPr>
              <a:t> muito poderosa e vai além da linguagem de script</a:t>
            </a:r>
          </a:p>
          <a:p>
            <a:pPr marL="171450" indent="-171450">
              <a:buFont typeface="Arial" panose="020B0604020202020204" pitchFamily="34" charset="0"/>
              <a:buChar char="•"/>
            </a:pPr>
            <a:r>
              <a:rPr lang="pt-BR" sz="1200" b="0" i="0" kern="1200" baseline="0" noProof="0" dirty="0" smtClean="0">
                <a:solidFill>
                  <a:schemeClr val="tx1"/>
                </a:solidFill>
                <a:effectLst/>
                <a:latin typeface="+mn-lt"/>
                <a:ea typeface="+mn-ea"/>
                <a:cs typeface="+mn-cs"/>
              </a:rPr>
              <a:t>Python é tida como uma linguagem </a:t>
            </a:r>
            <a:r>
              <a:rPr lang="pt-BR" sz="1200" b="0" i="0" kern="1200" baseline="0" noProof="0" dirty="0" err="1" smtClean="0">
                <a:solidFill>
                  <a:schemeClr val="tx1"/>
                </a:solidFill>
                <a:effectLst/>
                <a:latin typeface="+mn-lt"/>
                <a:ea typeface="+mn-ea"/>
                <a:cs typeface="+mn-cs"/>
              </a:rPr>
              <a:t>multiparadigma</a:t>
            </a:r>
            <a:r>
              <a:rPr lang="pt-BR" sz="1200" b="0" i="0" kern="1200" baseline="0" noProof="0" dirty="0" smtClean="0">
                <a:solidFill>
                  <a:schemeClr val="tx1"/>
                </a:solidFill>
                <a:effectLst/>
                <a:latin typeface="+mn-lt"/>
                <a:ea typeface="+mn-ea"/>
                <a:cs typeface="+mn-cs"/>
              </a:rPr>
              <a:t>, um mesmo programa pode ser feito utilizando paradigmas diferentes ou um único programa pode ser criado utilizando mais de um paradigma de programação</a:t>
            </a:r>
          </a:p>
          <a:p>
            <a:pPr marL="628650" lvl="1" indent="-171450">
              <a:buFont typeface="Arial" panose="020B0604020202020204" pitchFamily="34" charset="0"/>
              <a:buChar char="•"/>
            </a:pPr>
            <a:r>
              <a:rPr lang="pt-BR" sz="1200" b="0" i="0" kern="1200" baseline="0" noProof="0" dirty="0" smtClean="0">
                <a:solidFill>
                  <a:schemeClr val="tx1"/>
                </a:solidFill>
                <a:effectLst/>
                <a:latin typeface="+mn-lt"/>
                <a:ea typeface="+mn-ea"/>
                <a:cs typeface="+mn-cs"/>
              </a:rPr>
              <a:t>Imperativa: comandos que dizem como o processador deve acessar e modificar dados armazenados em memoria. O programador diz </a:t>
            </a:r>
            <a:r>
              <a:rPr lang="pt-BR" sz="1200" b="1" i="0" kern="1200" baseline="0" noProof="0" dirty="0" smtClean="0">
                <a:solidFill>
                  <a:schemeClr val="tx1"/>
                </a:solidFill>
                <a:effectLst/>
                <a:latin typeface="+mn-lt"/>
                <a:ea typeface="+mn-ea"/>
                <a:cs typeface="+mn-cs"/>
              </a:rPr>
              <a:t>como</a:t>
            </a:r>
            <a:r>
              <a:rPr lang="pt-BR" sz="1200" b="0" i="0" kern="1200" baseline="0" noProof="0" dirty="0" smtClean="0">
                <a:solidFill>
                  <a:schemeClr val="tx1"/>
                </a:solidFill>
                <a:effectLst/>
                <a:latin typeface="+mn-lt"/>
                <a:ea typeface="+mn-ea"/>
                <a:cs typeface="+mn-cs"/>
              </a:rPr>
              <a:t> e </a:t>
            </a:r>
            <a:r>
              <a:rPr lang="pt-BR" sz="1200" b="1" i="0" kern="1200" baseline="0" noProof="0" dirty="0" smtClean="0">
                <a:solidFill>
                  <a:schemeClr val="tx1"/>
                </a:solidFill>
                <a:effectLst/>
                <a:latin typeface="+mn-lt"/>
                <a:ea typeface="+mn-ea"/>
                <a:cs typeface="+mn-cs"/>
              </a:rPr>
              <a:t>o que </a:t>
            </a:r>
            <a:r>
              <a:rPr lang="pt-BR" sz="1200" b="0" i="0" kern="1200" baseline="0" noProof="0" dirty="0" smtClean="0">
                <a:solidFill>
                  <a:schemeClr val="tx1"/>
                </a:solidFill>
                <a:effectLst/>
                <a:latin typeface="+mn-lt"/>
                <a:ea typeface="+mn-ea"/>
                <a:cs typeface="+mn-cs"/>
              </a:rPr>
              <a:t>um programa deve realizar.</a:t>
            </a:r>
          </a:p>
          <a:p>
            <a:pPr marL="628650" lvl="1" indent="-171450">
              <a:buFont typeface="Arial" panose="020B0604020202020204" pitchFamily="34" charset="0"/>
              <a:buChar char="•"/>
            </a:pPr>
            <a:r>
              <a:rPr lang="pt-BR" sz="1200" b="0" i="0" kern="1200" noProof="0" dirty="0" smtClean="0">
                <a:solidFill>
                  <a:schemeClr val="tx1"/>
                </a:solidFill>
                <a:effectLst/>
                <a:latin typeface="+mn-lt"/>
                <a:ea typeface="+mn-ea"/>
                <a:cs typeface="+mn-cs"/>
              </a:rPr>
              <a:t>Orientada a objetos: </a:t>
            </a:r>
            <a:r>
              <a:rPr lang="pt-BR" sz="1200" b="0" i="0" kern="1200" noProof="0" dirty="0" err="1" smtClean="0">
                <a:solidFill>
                  <a:schemeClr val="tx1"/>
                </a:solidFill>
                <a:effectLst/>
                <a:latin typeface="+mn-lt"/>
                <a:ea typeface="+mn-ea"/>
                <a:cs typeface="+mn-cs"/>
              </a:rPr>
              <a:t>sw</a:t>
            </a:r>
            <a:r>
              <a:rPr lang="pt-BR" sz="1200" b="0" i="0" kern="1200" noProof="0" dirty="0" smtClean="0">
                <a:solidFill>
                  <a:schemeClr val="tx1"/>
                </a:solidFill>
                <a:effectLst/>
                <a:latin typeface="+mn-lt"/>
                <a:ea typeface="+mn-ea"/>
                <a:cs typeface="+mn-cs"/>
              </a:rPr>
              <a:t> baseado na composição e interação entre diversos</a:t>
            </a:r>
            <a:r>
              <a:rPr lang="pt-BR" sz="1200" b="0" i="0" kern="1200" baseline="0" noProof="0" dirty="0" smtClean="0">
                <a:solidFill>
                  <a:schemeClr val="tx1"/>
                </a:solidFill>
                <a:effectLst/>
                <a:latin typeface="+mn-lt"/>
                <a:ea typeface="+mn-ea"/>
                <a:cs typeface="+mn-cs"/>
              </a:rPr>
              <a:t> </a:t>
            </a:r>
            <a:r>
              <a:rPr lang="pt-BR" sz="1200" b="0" i="0" kern="1200" noProof="0" dirty="0" smtClean="0">
                <a:solidFill>
                  <a:schemeClr val="tx1"/>
                </a:solidFill>
                <a:effectLst/>
                <a:latin typeface="+mn-lt"/>
                <a:ea typeface="+mn-ea"/>
                <a:cs typeface="+mn-cs"/>
              </a:rPr>
              <a:t>'objetos‘.</a:t>
            </a:r>
          </a:p>
          <a:p>
            <a:pPr marL="628650" lvl="1" indent="-171450">
              <a:buFont typeface="Arial" panose="020B0604020202020204" pitchFamily="34" charset="0"/>
              <a:buChar char="•"/>
            </a:pPr>
            <a:r>
              <a:rPr lang="pt-BR" sz="1200" noProof="0" dirty="0" smtClean="0"/>
              <a:t>Funcional: programação</a:t>
            </a:r>
            <a:r>
              <a:rPr lang="pt-BR" sz="1200" baseline="0" noProof="0" dirty="0" smtClean="0"/>
              <a:t> através de funções e métodos que são avaliados como se fossem funções matemáticas.</a:t>
            </a:r>
          </a:p>
          <a:p>
            <a:pPr marL="628650" lvl="1" indent="-171450">
              <a:buFont typeface="Arial" panose="020B0604020202020204" pitchFamily="34" charset="0"/>
              <a:buChar char="•"/>
            </a:pPr>
            <a:r>
              <a:rPr lang="pt-BR" sz="1200" baseline="0" noProof="0" dirty="0" smtClean="0"/>
              <a:t>Procedural: baseado no conceito de chamadas a procedimentos. Os Procedimentos, são também conhecidos como rotinas, subrotinas, métodos, ou funções</a:t>
            </a:r>
          </a:p>
          <a:p>
            <a:pPr marL="628650" lvl="1" indent="-171450">
              <a:buFont typeface="Arial" panose="020B0604020202020204" pitchFamily="34" charset="0"/>
              <a:buChar char="•"/>
            </a:pPr>
            <a:r>
              <a:rPr lang="pt-BR" sz="1200" noProof="0" dirty="0" smtClean="0"/>
              <a:t>Reflexão é a capacidade de um programa observar ou até mesmo modificar sua estrutura ou comportamento. </a:t>
            </a:r>
            <a:endParaRPr lang="pt-BR" sz="1200" noProof="0" dirty="0"/>
          </a:p>
        </p:txBody>
      </p:sp>
      <p:sp>
        <p:nvSpPr>
          <p:cNvPr id="4" name="Slide Number Placeholder 3"/>
          <p:cNvSpPr>
            <a:spLocks noGrp="1"/>
          </p:cNvSpPr>
          <p:nvPr>
            <p:ph type="sldNum" sz="quarter" idx="10"/>
          </p:nvPr>
        </p:nvSpPr>
        <p:spPr/>
        <p:txBody>
          <a:bodyPr/>
          <a:lstStyle/>
          <a:p>
            <a:fld id="{22C95BDF-3569-47B8-94AF-1B1E7FD31817}" type="slidenum">
              <a:rPr lang="pt-BR" smtClean="0"/>
              <a:t>34</a:t>
            </a:fld>
            <a:endParaRPr lang="pt-BR"/>
          </a:p>
        </p:txBody>
      </p:sp>
    </p:spTree>
    <p:extLst>
      <p:ext uri="{BB962C8B-B14F-4D97-AF65-F5344CB8AC3E}">
        <p14:creationId xmlns:p14="http://schemas.microsoft.com/office/powerpoint/2010/main" val="20354386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noProof="0" dirty="0" smtClean="0"/>
              <a:t>1 – Com uma taxa de crescimento constante, projeções</a:t>
            </a:r>
            <a:r>
              <a:rPr lang="pt-BR" sz="1200" baseline="0" noProof="0" dirty="0" smtClean="0"/>
              <a:t> mostram que Python será a linguagem mais utilizada em 2020, superando ate o </a:t>
            </a:r>
            <a:r>
              <a:rPr lang="pt-BR" sz="1200" baseline="0" noProof="0" dirty="0" err="1" smtClean="0"/>
              <a:t>JavaScript</a:t>
            </a:r>
            <a:r>
              <a:rPr lang="pt-BR" sz="1200" baseline="0" noProof="0" dirty="0" smtClean="0"/>
              <a:t>.</a:t>
            </a:r>
            <a:endParaRPr lang="pt-BR" sz="1200" noProof="0" dirty="0" smtClean="0"/>
          </a:p>
          <a:p>
            <a:r>
              <a:rPr lang="pt-BR" sz="1200" noProof="0" dirty="0" smtClean="0"/>
              <a:t>2 – Google,</a:t>
            </a:r>
            <a:r>
              <a:rPr lang="pt-BR" sz="1200" baseline="0" noProof="0" dirty="0" smtClean="0"/>
              <a:t> Uber, </a:t>
            </a:r>
            <a:r>
              <a:rPr lang="pt-BR" sz="1200" baseline="0" noProof="0" dirty="0" err="1" smtClean="0"/>
              <a:t>Netflix</a:t>
            </a:r>
            <a:r>
              <a:rPr lang="pt-BR" sz="1200" baseline="0" noProof="0" dirty="0" smtClean="0"/>
              <a:t>, </a:t>
            </a:r>
            <a:r>
              <a:rPr lang="pt-BR" sz="1200" baseline="0" noProof="0" dirty="0" err="1" smtClean="0"/>
              <a:t>Facebook</a:t>
            </a:r>
            <a:r>
              <a:rPr lang="pt-BR" sz="1200" baseline="0" noProof="0" dirty="0" smtClean="0"/>
              <a:t>, Instagram dentre varias outras utilizam python.</a:t>
            </a:r>
            <a:endParaRPr lang="pt-BR" sz="1200" noProof="0" dirty="0" smtClean="0"/>
          </a:p>
          <a:p>
            <a:r>
              <a:rPr lang="pt-BR" sz="1200" noProof="0" dirty="0" smtClean="0"/>
              <a:t>3 – Por</a:t>
            </a:r>
            <a:r>
              <a:rPr lang="pt-BR" sz="1200" baseline="0" noProof="0" dirty="0" smtClean="0"/>
              <a:t> exemplo, </a:t>
            </a:r>
            <a:r>
              <a:rPr lang="pt-BR" sz="1200" baseline="0" noProof="0" dirty="0" err="1" smtClean="0"/>
              <a:t>TensorFlow</a:t>
            </a:r>
            <a:r>
              <a:rPr lang="pt-BR" sz="1200" baseline="0" noProof="0" dirty="0" smtClean="0"/>
              <a:t>, que é um framework para </a:t>
            </a:r>
            <a:r>
              <a:rPr lang="pt-BR" sz="1200" baseline="0" noProof="0" dirty="0" err="1" smtClean="0"/>
              <a:t>machine</a:t>
            </a:r>
            <a:r>
              <a:rPr lang="pt-BR" sz="1200" baseline="0" noProof="0" dirty="0" smtClean="0"/>
              <a:t> </a:t>
            </a:r>
            <a:r>
              <a:rPr lang="pt-BR" sz="1200" baseline="0" noProof="0" dirty="0" err="1" smtClean="0"/>
              <a:t>learning</a:t>
            </a:r>
            <a:r>
              <a:rPr lang="pt-BR" sz="1200" baseline="0" noProof="0" dirty="0" smtClean="0"/>
              <a:t>, utiliza principalmente python</a:t>
            </a:r>
            <a:endParaRPr lang="pt-BR" sz="1200" noProof="0" dirty="0" smtClean="0"/>
          </a:p>
          <a:p>
            <a:r>
              <a:rPr lang="pt-BR" sz="1200" noProof="0" dirty="0" smtClean="0"/>
              <a:t>4 –</a:t>
            </a:r>
            <a:r>
              <a:rPr lang="pt-BR" sz="1200" baseline="0" noProof="0" dirty="0" smtClean="0"/>
              <a:t> Milhares de tutoriais, vídeos,  e temos o </a:t>
            </a:r>
            <a:r>
              <a:rPr lang="pt-BR" sz="1200" baseline="0" noProof="0" dirty="0" err="1" smtClean="0"/>
              <a:t>StackOverflow</a:t>
            </a:r>
            <a:r>
              <a:rPr lang="pt-BR" sz="1200" baseline="0" noProof="0" dirty="0" smtClean="0"/>
              <a:t> dando suporte para questões desde nível básico ate níveis avançadíssimos, existe ate uma versão de </a:t>
            </a:r>
            <a:r>
              <a:rPr lang="pt-BR" sz="1200" baseline="0" noProof="0" dirty="0" err="1" smtClean="0"/>
              <a:t>MineCraft</a:t>
            </a:r>
            <a:r>
              <a:rPr lang="pt-BR" sz="1200" baseline="0" noProof="0" dirty="0" smtClean="0"/>
              <a:t> que ensina como programar em python.</a:t>
            </a:r>
            <a:endParaRPr lang="pt-BR" sz="1200" noProof="0" dirty="0" smtClean="0"/>
          </a:p>
          <a:p>
            <a:r>
              <a:rPr lang="pt-BR" sz="1200" noProof="0" dirty="0" smtClean="0"/>
              <a:t>5 – Muitas plataformas</a:t>
            </a:r>
            <a:r>
              <a:rPr lang="pt-BR" sz="1200" baseline="0" noProof="0" dirty="0" smtClean="0"/>
              <a:t> que promovem o ensino de computação e eletrônica como </a:t>
            </a:r>
            <a:r>
              <a:rPr lang="pt-BR" sz="1200" baseline="0" noProof="0" dirty="0" err="1" smtClean="0"/>
              <a:t>Raspberry</a:t>
            </a:r>
            <a:r>
              <a:rPr lang="pt-BR" sz="1200" baseline="0" noProof="0" dirty="0" smtClean="0"/>
              <a:t> </a:t>
            </a:r>
            <a:r>
              <a:rPr lang="pt-BR" sz="1200" baseline="0" noProof="0" dirty="0" err="1" smtClean="0"/>
              <a:t>Pi</a:t>
            </a:r>
            <a:r>
              <a:rPr lang="pt-BR" sz="1200" baseline="0" noProof="0" dirty="0" smtClean="0"/>
              <a:t> e LEGO </a:t>
            </a:r>
            <a:r>
              <a:rPr lang="pt-BR" sz="1200" baseline="0" noProof="0" dirty="0" err="1" smtClean="0"/>
              <a:t>Mindstorms</a:t>
            </a:r>
            <a:r>
              <a:rPr lang="pt-BR" sz="1200" baseline="0" noProof="0" dirty="0" smtClean="0"/>
              <a:t> tem suas aplicações desenvolvidas em python.	</a:t>
            </a:r>
            <a:endParaRPr lang="pt-BR" sz="1200" noProof="0" dirty="0" smtClean="0"/>
          </a:p>
          <a:p>
            <a:r>
              <a:rPr lang="pt-BR" sz="1200" noProof="0" dirty="0" smtClean="0"/>
              <a:t>6 – Você pode criar e distribuir</a:t>
            </a:r>
            <a:r>
              <a:rPr lang="pt-BR" sz="1200" baseline="0" noProof="0" dirty="0" smtClean="0"/>
              <a:t> </a:t>
            </a:r>
            <a:r>
              <a:rPr lang="pt-BR" sz="1200" noProof="0" dirty="0" smtClean="0"/>
              <a:t>sua própria biblioteca,</a:t>
            </a:r>
            <a:r>
              <a:rPr lang="pt-BR" sz="1200" baseline="0" noProof="0" dirty="0" smtClean="0"/>
              <a:t> modificar/melhorar bibliotecas já existentes e uma grande suporte da comunidade </a:t>
            </a:r>
          </a:p>
          <a:p>
            <a:r>
              <a:rPr lang="pt-BR" sz="1200" baseline="0" noProof="0" dirty="0" smtClean="0"/>
              <a:t>7 – TensorFlow: Machine Learning, OpenCV: </a:t>
            </a:r>
            <a:r>
              <a:rPr lang="pt-BR" sz="1200" b="0" i="0" kern="1200" noProof="0" dirty="0" smtClean="0">
                <a:solidFill>
                  <a:schemeClr val="tx1"/>
                </a:solidFill>
                <a:effectLst/>
                <a:latin typeface="+mn-lt"/>
                <a:ea typeface="+mn-ea"/>
                <a:cs typeface="+mn-cs"/>
              </a:rPr>
              <a:t>visão computacional (reconhecimento facial, de movimentos, etc.)</a:t>
            </a:r>
            <a:r>
              <a:rPr lang="pt-BR" sz="1200" baseline="0" noProof="0" dirty="0" smtClean="0"/>
              <a:t>, Scrappy: Data Mining, </a:t>
            </a:r>
            <a:r>
              <a:rPr lang="pt-BR" sz="1200" b="0" i="0" kern="1200" noProof="0" dirty="0" smtClean="0">
                <a:solidFill>
                  <a:schemeClr val="tx1"/>
                </a:solidFill>
                <a:effectLst/>
                <a:latin typeface="+mn-lt"/>
                <a:ea typeface="+mn-ea"/>
                <a:cs typeface="+mn-cs"/>
              </a:rPr>
              <a:t>Ipython:</a:t>
            </a:r>
            <a:r>
              <a:rPr lang="pt-BR" sz="1200" b="0" i="0" kern="1200" baseline="0" noProof="0" dirty="0" smtClean="0">
                <a:solidFill>
                  <a:schemeClr val="tx1"/>
                </a:solidFill>
                <a:effectLst/>
                <a:latin typeface="+mn-lt"/>
                <a:ea typeface="+mn-ea"/>
                <a:cs typeface="+mn-cs"/>
              </a:rPr>
              <a:t> execução de códigos python no web browser.</a:t>
            </a:r>
          </a:p>
          <a:p>
            <a:endParaRPr lang="pt-BR" sz="1200" b="0" i="0" kern="1200" baseline="0" noProof="0" dirty="0" smtClean="0">
              <a:solidFill>
                <a:schemeClr val="tx1"/>
              </a:solidFill>
              <a:effectLst/>
              <a:latin typeface="+mn-lt"/>
              <a:ea typeface="+mn-ea"/>
              <a:cs typeface="+mn-cs"/>
            </a:endParaRPr>
          </a:p>
          <a:p>
            <a:r>
              <a:rPr lang="pt-BR" sz="1200" b="1" dirty="0" smtClean="0"/>
              <a:t>Pandas</a:t>
            </a:r>
            <a:r>
              <a:rPr lang="pt-BR" sz="1200" dirty="0" smtClean="0"/>
              <a:t>: manipulação e análise de dados. </a:t>
            </a:r>
          </a:p>
          <a:p>
            <a:r>
              <a:rPr lang="pt-BR" sz="1200" b="1" dirty="0" smtClean="0"/>
              <a:t>Numpy</a:t>
            </a:r>
            <a:r>
              <a:rPr lang="pt-BR" sz="1200" dirty="0" smtClean="0"/>
              <a:t>: manipulação de vetores e matrizes ao estilo do </a:t>
            </a:r>
            <a:r>
              <a:rPr lang="pt-BR" sz="1200" i="1" dirty="0" smtClean="0"/>
              <a:t>Matlab</a:t>
            </a:r>
            <a:r>
              <a:rPr lang="pt-BR" sz="1200" dirty="0" smtClean="0"/>
              <a:t>.</a:t>
            </a:r>
          </a:p>
          <a:p>
            <a:r>
              <a:rPr lang="pt-BR" sz="1200" b="1" dirty="0" smtClean="0"/>
              <a:t>Matplotlib</a:t>
            </a:r>
            <a:r>
              <a:rPr lang="pt-BR" sz="1200" dirty="0" smtClean="0"/>
              <a:t>: usada para criar gráficos, parecida</a:t>
            </a:r>
            <a:r>
              <a:rPr lang="pt-BR" sz="1200" baseline="0" dirty="0" smtClean="0"/>
              <a:t> com os plots do Matlab.</a:t>
            </a:r>
            <a:endParaRPr lang="pt-BR" sz="1200" dirty="0" smtClean="0"/>
          </a:p>
          <a:p>
            <a:r>
              <a:rPr lang="pt-BR" sz="1200" b="1" dirty="0" smtClean="0"/>
              <a:t>SymPy</a:t>
            </a:r>
            <a:r>
              <a:rPr lang="pt-BR" sz="1200" dirty="0" smtClean="0"/>
              <a:t>: manipulações simbólicas ao estilo do </a:t>
            </a:r>
            <a:r>
              <a:rPr lang="pt-BR" sz="1200" i="1" dirty="0" smtClean="0"/>
              <a:t>Mathematica</a:t>
            </a:r>
            <a:r>
              <a:rPr lang="pt-BR" sz="1200" dirty="0" smtClean="0"/>
              <a:t>.</a:t>
            </a:r>
          </a:p>
          <a:p>
            <a:r>
              <a:rPr lang="pt-BR" sz="1200" b="1" dirty="0" smtClean="0"/>
              <a:t>SciKi</a:t>
            </a:r>
            <a:r>
              <a:rPr lang="pt-BR" sz="1200" b="1" noProof="0" dirty="0" smtClean="0"/>
              <a:t>t-learn</a:t>
            </a:r>
            <a:r>
              <a:rPr lang="pt-BR" sz="1200" noProof="0" dirty="0" smtClean="0"/>
              <a:t>:</a:t>
            </a:r>
            <a:r>
              <a:rPr lang="pt-BR" sz="1200" baseline="0" noProof="0" dirty="0" smtClean="0"/>
              <a:t> implementação de vários algoritmos de aprendizado de máquina, porém, não suporta GPUs.</a:t>
            </a:r>
          </a:p>
          <a:p>
            <a:r>
              <a:rPr lang="pt-BR" sz="1200" b="1" baseline="0" noProof="0" dirty="0" smtClean="0"/>
              <a:t>TensorFlow</a:t>
            </a:r>
            <a:r>
              <a:rPr lang="pt-BR" sz="1200" baseline="0" noProof="0" dirty="0" smtClean="0"/>
              <a:t>: biblioteca de matemática simbólica usada para implementação de algoritmos de aprendizado de máquina, mas com foco em redes neurais profundas. Suporta GPUs.</a:t>
            </a:r>
          </a:p>
          <a:p>
            <a:r>
              <a:rPr lang="pt-BR" sz="1200" b="1" baseline="0" noProof="0" dirty="0" smtClean="0"/>
              <a:t>OpenCV</a:t>
            </a:r>
            <a:r>
              <a:rPr lang="pt-BR" sz="1200" baseline="0" noProof="0" dirty="0" smtClean="0"/>
              <a:t>: biblioteca para visão computacional em tempo real.</a:t>
            </a:r>
            <a:endParaRPr lang="pt-BR" sz="1200" dirty="0" smtClean="0"/>
          </a:p>
        </p:txBody>
      </p:sp>
      <p:sp>
        <p:nvSpPr>
          <p:cNvPr id="4" name="Slide Number Placeholder 3"/>
          <p:cNvSpPr>
            <a:spLocks noGrp="1"/>
          </p:cNvSpPr>
          <p:nvPr>
            <p:ph type="sldNum" sz="quarter" idx="10"/>
          </p:nvPr>
        </p:nvSpPr>
        <p:spPr/>
        <p:txBody>
          <a:bodyPr/>
          <a:lstStyle/>
          <a:p>
            <a:fld id="{22C95BDF-3569-47B8-94AF-1B1E7FD31817}" type="slidenum">
              <a:rPr lang="pt-BR" smtClean="0"/>
              <a:t>35</a:t>
            </a:fld>
            <a:endParaRPr lang="pt-BR"/>
          </a:p>
        </p:txBody>
      </p:sp>
    </p:spTree>
    <p:extLst>
      <p:ext uri="{BB962C8B-B14F-4D97-AF65-F5344CB8AC3E}">
        <p14:creationId xmlns:p14="http://schemas.microsoft.com/office/powerpoint/2010/main" val="23916128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37</a:t>
            </a:fld>
            <a:endParaRPr lang="pt-BR"/>
          </a:p>
        </p:txBody>
      </p:sp>
    </p:spTree>
    <p:extLst>
      <p:ext uri="{BB962C8B-B14F-4D97-AF65-F5344CB8AC3E}">
        <p14:creationId xmlns:p14="http://schemas.microsoft.com/office/powerpoint/2010/main" val="40298114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38</a:t>
            </a:fld>
            <a:endParaRPr lang="pt-BR"/>
          </a:p>
        </p:txBody>
      </p:sp>
    </p:spTree>
    <p:extLst>
      <p:ext uri="{BB962C8B-B14F-4D97-AF65-F5344CB8AC3E}">
        <p14:creationId xmlns:p14="http://schemas.microsoft.com/office/powerpoint/2010/main" val="13462353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17544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70582b999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g70582b999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74670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70582b999c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50" dirty="0">
              <a:solidFill>
                <a:srgbClr val="222222"/>
              </a:solidFill>
              <a:highlight>
                <a:srgbClr val="FFFFFF"/>
              </a:highlight>
              <a:latin typeface="Arial"/>
              <a:ea typeface="Arial"/>
              <a:cs typeface="Arial"/>
              <a:sym typeface="Arial"/>
            </a:endParaRPr>
          </a:p>
        </p:txBody>
      </p:sp>
      <p:sp>
        <p:nvSpPr>
          <p:cNvPr id="382" name="Google Shape;382;g70582b999c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47275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43</a:t>
            </a:fld>
            <a:endParaRPr lang="pt-BR"/>
          </a:p>
        </p:txBody>
      </p:sp>
    </p:spTree>
    <p:extLst>
      <p:ext uri="{BB962C8B-B14F-4D97-AF65-F5344CB8AC3E}">
        <p14:creationId xmlns:p14="http://schemas.microsoft.com/office/powerpoint/2010/main" val="4199140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sz="2200" b="1" dirty="0" smtClean="0"/>
              <a:t>Referências</a:t>
            </a:r>
            <a:r>
              <a:rPr lang="pt-BR" sz="2200" dirty="0" smtClean="0"/>
              <a:t>:</a:t>
            </a:r>
          </a:p>
          <a:p>
            <a:pPr defTabSz="1686336">
              <a:defRPr/>
            </a:pPr>
            <a:r>
              <a:rPr lang="pt-BR" sz="2200" dirty="0" smtClean="0"/>
              <a:t>[1] Matti </a:t>
            </a:r>
            <a:r>
              <a:rPr lang="pt-BR" sz="2200" dirty="0"/>
              <a:t>Latva-aho ad Kari Leppänen (editors)</a:t>
            </a:r>
            <a:r>
              <a:rPr lang="en-US" dirty="0"/>
              <a:t>, KEY DRIVERS AND RESEARCH CHALLENGES FOR 6G UBIQUITOUS WIRELESS INTELLIGENCE, </a:t>
            </a:r>
            <a:r>
              <a:rPr lang="en-US" sz="2200" dirty="0"/>
              <a:t>6G Flagship, University of Oulu, </a:t>
            </a:r>
            <a:r>
              <a:rPr lang="en-US" sz="2200" dirty="0" smtClean="0"/>
              <a:t>Oulu,</a:t>
            </a:r>
            <a:r>
              <a:rPr lang="en-US" sz="2200" baseline="0" dirty="0" smtClean="0"/>
              <a:t> </a:t>
            </a:r>
            <a:r>
              <a:rPr lang="en-US" sz="2200" baseline="0" dirty="0" err="1" smtClean="0"/>
              <a:t>disponível</a:t>
            </a:r>
            <a:r>
              <a:rPr lang="en-US" sz="2200" baseline="0" dirty="0" smtClean="0"/>
              <a:t> online </a:t>
            </a:r>
            <a:r>
              <a:rPr lang="en-US" sz="2200" baseline="0" dirty="0" err="1" smtClean="0"/>
              <a:t>em</a:t>
            </a:r>
            <a:r>
              <a:rPr lang="en-US" sz="2200" baseline="0" dirty="0" smtClean="0"/>
              <a:t>: http://jultika.oulu.fi/files/isbn9789526223544.pdf</a:t>
            </a:r>
          </a:p>
          <a:p>
            <a:pPr marL="0" marR="0" lvl="0" indent="0" algn="l" defTabSz="1686336" rtl="0" eaLnBrk="1" fontAlgn="auto" latinLnBrk="0" hangingPunct="1">
              <a:lnSpc>
                <a:spcPct val="100000"/>
              </a:lnSpc>
              <a:spcBef>
                <a:spcPts val="0"/>
              </a:spcBef>
              <a:spcAft>
                <a:spcPts val="0"/>
              </a:spcAft>
              <a:buClrTx/>
              <a:buSzTx/>
              <a:buFontTx/>
              <a:buNone/>
              <a:tabLst/>
              <a:defRPr/>
            </a:pPr>
            <a:r>
              <a:rPr lang="en-US" sz="2200" baseline="0" dirty="0" smtClean="0"/>
              <a:t>[2] </a:t>
            </a:r>
            <a:r>
              <a:rPr lang="pt-BR" dirty="0" smtClean="0"/>
              <a:t>Mostafa Zaman Chowdhury, Md. Shahjalal, Shakil Ahmed, Yeong Min Jang, “</a:t>
            </a:r>
            <a:r>
              <a:rPr lang="en-US" sz="1200" b="0" i="0" kern="1200" dirty="0" smtClean="0">
                <a:solidFill>
                  <a:schemeClr val="tx1"/>
                </a:solidFill>
                <a:effectLst/>
                <a:latin typeface="+mn-lt"/>
                <a:ea typeface="+mn-ea"/>
                <a:cs typeface="+mn-cs"/>
              </a:rPr>
              <a:t>6G Wireless Communication Systems: Applications, Requirements, Technologies, Challenges, and Research Directions”, </a:t>
            </a:r>
            <a:r>
              <a:rPr lang="pt-BR" dirty="0" smtClean="0">
                <a:hlinkClick r:id="rId3"/>
              </a:rPr>
              <a:t>https://arxiv.org/ftp/arxiv/papers/1909/1909.11315.pdf</a:t>
            </a:r>
            <a:endParaRPr lang="en-US" sz="1200" b="0" i="0" kern="1200" dirty="0" smtClean="0">
              <a:solidFill>
                <a:schemeClr val="tx1"/>
              </a:solidFill>
              <a:effectLst/>
              <a:latin typeface="+mn-lt"/>
              <a:ea typeface="+mn-ea"/>
              <a:cs typeface="+mn-cs"/>
            </a:endParaRPr>
          </a:p>
          <a:p>
            <a:pPr defTabSz="1686336">
              <a:defRPr/>
            </a:pPr>
            <a:endParaRPr lang="en-US" sz="2200" baseline="0" dirty="0" smtClean="0"/>
          </a:p>
          <a:p>
            <a:pPr defTabSz="1686336">
              <a:defRPr/>
            </a:pPr>
            <a:endParaRPr lang="en-US" sz="2200" baseline="0" dirty="0" smtClean="0"/>
          </a:p>
          <a:p>
            <a:pPr defTabSz="1686336">
              <a:defRPr/>
            </a:pPr>
            <a:endParaRPr lang="en-US" sz="2200"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3404677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16188" indent="-316188" defTabSz="1686336">
              <a:buFont typeface="Arial" panose="020B0604020202020204" pitchFamily="34" charset="0"/>
              <a:buChar char="•"/>
              <a:defRPr/>
            </a:pPr>
            <a:r>
              <a:rPr lang="pt-BR" sz="1200" dirty="0"/>
              <a:t>A ideia de construir uma máquina pensante ou uma criatura artificial que imitasse as habilidades humanas é muito antiga, remontando à Grécia antiga.</a:t>
            </a:r>
          </a:p>
          <a:p>
            <a:pPr marL="316188" indent="-316188">
              <a:buFont typeface="Arial" panose="020B0604020202020204" pitchFamily="34" charset="0"/>
              <a:buChar char="•"/>
            </a:pPr>
            <a:r>
              <a:rPr lang="pt-BR" sz="1200" dirty="0"/>
              <a:t>Na mitologia grega, Talos, era um autômato (máquinas que realizam ações que lembram humanos ou animais) criado para proteger a princesa Europa de Creta.</a:t>
            </a:r>
          </a:p>
          <a:p>
            <a:pPr marL="316188" indent="-316188" defTabSz="1686336">
              <a:buFont typeface="Arial" panose="020B0604020202020204" pitchFamily="34" charset="0"/>
              <a:buChar char="•"/>
              <a:defRPr/>
            </a:pPr>
            <a:r>
              <a:rPr lang="pt-BR" sz="1200" dirty="0"/>
              <a:t>A ideia de IA como a conhecemos hoje só foi possível após o surgimento dos computadores modernos, ou seja, após a Segunda Guerra Mundial.</a:t>
            </a:r>
          </a:p>
          <a:p>
            <a:pPr marL="316188" indent="-316188" defTabSz="1686336">
              <a:buFont typeface="Arial" panose="020B0604020202020204" pitchFamily="34" charset="0"/>
              <a:buChar char="•"/>
              <a:defRPr/>
            </a:pPr>
            <a:r>
              <a:rPr lang="en-US" sz="1200" dirty="0"/>
              <a:t>A </a:t>
            </a:r>
            <a:r>
              <a:rPr lang="en-US" sz="1200" dirty="0" err="1"/>
              <a:t>área</a:t>
            </a:r>
            <a:r>
              <a:rPr lang="en-US" sz="1200" dirty="0"/>
              <a:t> de </a:t>
            </a:r>
            <a:r>
              <a:rPr lang="en-US" sz="1200" dirty="0" err="1"/>
              <a:t>pesquisa</a:t>
            </a:r>
            <a:r>
              <a:rPr lang="en-US" sz="1200" dirty="0"/>
              <a:t> </a:t>
            </a:r>
            <a:r>
              <a:rPr lang="en-US" sz="1200" dirty="0" err="1"/>
              <a:t>em</a:t>
            </a:r>
            <a:r>
              <a:rPr lang="en-US" sz="1200" dirty="0"/>
              <a:t> IA </a:t>
            </a:r>
            <a:r>
              <a:rPr lang="en-US" sz="1200" dirty="0" err="1"/>
              <a:t>surgiu</a:t>
            </a:r>
            <a:r>
              <a:rPr lang="en-US" sz="1200" dirty="0"/>
              <a:t> </a:t>
            </a:r>
            <a:r>
              <a:rPr lang="en-US" sz="1200" dirty="0" err="1"/>
              <a:t>em</a:t>
            </a:r>
            <a:r>
              <a:rPr lang="en-US" sz="1200" dirty="0"/>
              <a:t> 1956 </a:t>
            </a:r>
            <a:r>
              <a:rPr lang="en-US" sz="1200" dirty="0" err="1"/>
              <a:t>em</a:t>
            </a:r>
            <a:r>
              <a:rPr lang="en-US" sz="1200" dirty="0"/>
              <a:t> um workshop no Dartmouth College </a:t>
            </a:r>
            <a:r>
              <a:rPr lang="en-US" sz="1200" dirty="0" err="1"/>
              <a:t>nos</a:t>
            </a:r>
            <a:r>
              <a:rPr lang="en-US" sz="1200" dirty="0"/>
              <a:t> EUA </a:t>
            </a:r>
            <a:r>
              <a:rPr lang="en-US" sz="1200" dirty="0" err="1"/>
              <a:t>onde</a:t>
            </a:r>
            <a:r>
              <a:rPr lang="en-US" sz="1200" dirty="0"/>
              <a:t> o </a:t>
            </a:r>
            <a:r>
              <a:rPr lang="en-US" sz="1200" dirty="0" err="1"/>
              <a:t>termo</a:t>
            </a:r>
            <a:r>
              <a:rPr lang="en-US" sz="1200" dirty="0"/>
              <a:t> IA </a:t>
            </a:r>
            <a:r>
              <a:rPr lang="en-US" sz="1200" dirty="0" err="1"/>
              <a:t>foi</a:t>
            </a:r>
            <a:r>
              <a:rPr lang="en-US" sz="1200" dirty="0"/>
              <a:t> </a:t>
            </a:r>
            <a:r>
              <a:rPr lang="pt-BR" sz="1200" dirty="0"/>
              <a:t>cunhado</a:t>
            </a:r>
            <a:r>
              <a:rPr lang="en-US" sz="1200" dirty="0"/>
              <a:t> por John McCarthy.</a:t>
            </a:r>
            <a:endParaRPr lang="pt-BR" sz="1200" dirty="0"/>
          </a:p>
          <a:p>
            <a:pPr marL="316188" indent="-316188">
              <a:buFont typeface="Arial" panose="020B0604020202020204" pitchFamily="34" charset="0"/>
              <a:buChar char="•"/>
            </a:pPr>
            <a:r>
              <a:rPr lang="pt-BR" sz="1200" dirty="0"/>
              <a:t>IA tem como objetivo criar máquinas que </a:t>
            </a:r>
            <a:r>
              <a:rPr lang="pt-BR" sz="1200" i="1" dirty="0"/>
              <a:t>imitem</a:t>
            </a:r>
            <a:r>
              <a:rPr lang="pt-BR" sz="1200" dirty="0"/>
              <a:t> nossa capacidade mental para uma determinada tarefa. Porém, esta </a:t>
            </a:r>
            <a:r>
              <a:rPr lang="pt-BR" sz="1200" i="1" dirty="0"/>
              <a:t>imitação</a:t>
            </a:r>
            <a:r>
              <a:rPr lang="pt-BR" sz="1200" dirty="0"/>
              <a:t> não será perfeita dado que somos construídos de matéria viva e até o momento não fomos capazes de criar nada semelhante ao nosso cérebro. Essa imitação é, portanto, apenas uma aproximação. É por isso que em IA fala-se da criação de máquinas que são modelos de nossa capacidade de aprender, raciocinar, enxergar, falar, etc.</a:t>
            </a:r>
          </a:p>
          <a:p>
            <a:pPr marL="316188" indent="-316188">
              <a:buFont typeface="Arial" panose="020B0604020202020204" pitchFamily="34" charset="0"/>
              <a:buChar char="•"/>
            </a:pPr>
            <a:endParaRPr lang="pt-BR" sz="1200" dirty="0"/>
          </a:p>
          <a:p>
            <a:pPr marL="316188" indent="-316188">
              <a:buFont typeface="Arial" panose="020B0604020202020204" pitchFamily="34" charset="0"/>
              <a:buChar char="•"/>
            </a:pPr>
            <a:r>
              <a:rPr lang="pt-BR" sz="1200" dirty="0"/>
              <a:t>Embora o GPS fosse capaz de resolver problemas simples, como o problema das </a:t>
            </a:r>
            <a:r>
              <a:rPr lang="pt-BR" sz="1200" dirty="0">
                <a:hlinkClick r:id="rId3" tooltip="Torre de Hanói"/>
              </a:rPr>
              <a:t>torres de Hanói</a:t>
            </a:r>
            <a:r>
              <a:rPr lang="pt-BR" sz="1200" dirty="0"/>
              <a:t> que poderia ser </a:t>
            </a:r>
            <a:r>
              <a:rPr lang="pt-BR" sz="1200" i="1" dirty="0"/>
              <a:t>suficientemente formalizado</a:t>
            </a:r>
            <a:r>
              <a:rPr lang="pt-BR" sz="1200" dirty="0"/>
              <a:t>, ele não poderia resolver todos os problemas do mundo real, porque a busca facilmente se perderia em uma explosão </a:t>
            </a:r>
            <a:r>
              <a:rPr lang="pt-BR" sz="1200" dirty="0">
                <a:hlinkClick r:id="rId4" tooltip="Combinatória"/>
              </a:rPr>
              <a:t>combinatória</a:t>
            </a:r>
            <a:r>
              <a:rPr lang="pt-BR" sz="1200" dirty="0"/>
              <a:t> de estados intermediários. </a:t>
            </a:r>
            <a:r>
              <a:rPr lang="pt-BR" sz="1200" b="1" dirty="0"/>
              <a:t>Problemas que podem ser formalizados</a:t>
            </a:r>
            <a:r>
              <a:rPr lang="pt-BR" sz="1200" dirty="0"/>
              <a:t>.</a:t>
            </a:r>
          </a:p>
          <a:p>
            <a:endParaRPr lang="en-US" sz="1200" b="1" dirty="0"/>
          </a:p>
          <a:p>
            <a:r>
              <a:rPr lang="en-US" sz="1200" b="1" dirty="0"/>
              <a:t>Artificial Intelligence (AI) - </a:t>
            </a:r>
            <a:r>
              <a:rPr lang="en-US" sz="1200" dirty="0"/>
              <a:t>the broad discipline of creating intelligent machines.</a:t>
            </a:r>
          </a:p>
          <a:p>
            <a:r>
              <a:rPr lang="en-US" sz="1200" b="1" dirty="0"/>
              <a:t>Machine Learning (ML) - </a:t>
            </a:r>
            <a:r>
              <a:rPr lang="en-US" sz="1200" dirty="0"/>
              <a:t>refers to systems that can learn from experience.</a:t>
            </a:r>
          </a:p>
          <a:p>
            <a:endParaRPr lang="en-US" sz="1200" dirty="0"/>
          </a:p>
          <a:p>
            <a:r>
              <a:rPr lang="en-US" sz="1200" b="1" dirty="0"/>
              <a:t>Difference</a:t>
            </a:r>
            <a:r>
              <a:rPr lang="en-US" sz="1200" dirty="0"/>
              <a:t>: Artificial Intelligence is the broader concept of machines being able to carry out tasks in a way that we would consider “smart</a:t>
            </a:r>
            <a:r>
              <a:rPr lang="en-US" sz="1200" dirty="0" smtClean="0"/>
              <a:t>”.</a:t>
            </a:r>
            <a:r>
              <a:rPr lang="en-US" sz="1200" baseline="0" dirty="0" smtClean="0"/>
              <a:t> On the other hand,</a:t>
            </a:r>
            <a:r>
              <a:rPr lang="en-US" sz="1200" dirty="0" smtClean="0"/>
              <a:t> Machine Learning is a current application of AI based around the idea that machines should learn for themselves by only having access to data.</a:t>
            </a:r>
            <a:r>
              <a:rPr lang="en-US" sz="1200" baseline="0" dirty="0" smtClean="0"/>
              <a:t> </a:t>
            </a:r>
            <a:r>
              <a:rPr lang="en-US" sz="1200" dirty="0" smtClean="0"/>
              <a:t>In </a:t>
            </a:r>
            <a:r>
              <a:rPr lang="en-US" sz="1200" b="1" i="1" dirty="0"/>
              <a:t>Machine learning</a:t>
            </a:r>
            <a:r>
              <a:rPr lang="en-US" sz="1200" dirty="0"/>
              <a:t>, algorithms acquire the knowledge or skill through experience. Machine learning relies on big data sets </a:t>
            </a:r>
            <a:r>
              <a:rPr lang="en-US" sz="1200" dirty="0" smtClean="0"/>
              <a:t>to </a:t>
            </a:r>
            <a:r>
              <a:rPr lang="en-US" sz="1200" dirty="0"/>
              <a:t>find common patterns.</a:t>
            </a:r>
          </a:p>
          <a:p>
            <a:endParaRPr lang="en-US" sz="1200" dirty="0"/>
          </a:p>
          <a:p>
            <a:r>
              <a:rPr lang="en-US" sz="1200" dirty="0"/>
              <a:t>In summary, machine learning uses the experience to </a:t>
            </a:r>
            <a:r>
              <a:rPr lang="en-US" sz="1200" dirty="0" smtClean="0"/>
              <a:t>learn a pattern</a:t>
            </a:r>
            <a:r>
              <a:rPr lang="en-US" sz="1200" baseline="0" dirty="0" smtClean="0"/>
              <a:t> (induced learning)</a:t>
            </a:r>
            <a:r>
              <a:rPr lang="en-US" sz="1200" dirty="0" smtClean="0"/>
              <a:t>. </a:t>
            </a:r>
            <a:r>
              <a:rPr lang="en-US" sz="1200" dirty="0"/>
              <a:t>AI uses the experience to acquire knowledge/skill and also how to apply that knowledge for new environments.</a:t>
            </a:r>
          </a:p>
          <a:p>
            <a:endParaRPr lang="pt-BR" sz="1200" dirty="0"/>
          </a:p>
          <a:p>
            <a:pPr rtl="0"/>
            <a:r>
              <a:rPr lang="en-US" sz="1200" dirty="0"/>
              <a:t>First of all, </a:t>
            </a:r>
            <a:r>
              <a:rPr lang="en-US" sz="1200" b="1" dirty="0"/>
              <a:t>leave the terms </a:t>
            </a:r>
            <a:r>
              <a:rPr lang="en-US" sz="1200" b="1" dirty="0">
                <a:solidFill>
                  <a:schemeClr val="tx1"/>
                </a:solidFill>
              </a:rPr>
              <a:t>artificial </a:t>
            </a:r>
            <a:r>
              <a:rPr lang="en-US" sz="1200" b="1" dirty="0"/>
              <a:t>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a:t>
            </a:r>
            <a:r>
              <a:rPr lang="en-US" sz="1200" dirty="0" smtClean="0"/>
              <a:t>kind of problems</a:t>
            </a:r>
            <a:r>
              <a:rPr lang="en-US" sz="1200" dirty="0"/>
              <a:t> </a:t>
            </a:r>
            <a:r>
              <a:rPr lang="en-US" sz="1200" dirty="0" smtClean="0"/>
              <a:t>(learned the pattern) </a:t>
            </a:r>
            <a:r>
              <a:rPr lang="en-US" sz="1200" i="1" dirty="0" smtClean="0"/>
              <a:t>or</a:t>
            </a:r>
            <a:endParaRPr lang="en-US" sz="1200" i="1" dirty="0"/>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endParaRPr lang="en-US" sz="1200" dirty="0" smtClean="0"/>
          </a:p>
          <a:p>
            <a:pPr rtl="0"/>
            <a:endParaRPr lang="en-US" sz="1200" dirty="0"/>
          </a:p>
          <a:p>
            <a:pPr rtl="0"/>
            <a:r>
              <a:rPr lang="en-US" sz="1200" i="1" dirty="0"/>
              <a:t>AI is a </a:t>
            </a:r>
            <a:r>
              <a:rPr lang="en-US" sz="1200" i="1" dirty="0" smtClean="0"/>
              <a:t>broader concept (umbrella term) </a:t>
            </a:r>
            <a:r>
              <a:rPr lang="en-US" sz="1200" i="1" dirty="0"/>
              <a:t>to create intelligent machines that can simulate human thinking capability and behavior, whereas, machine learning is an application or subset of AI that allows machines to learn from data without being programmed explicitly.</a:t>
            </a:r>
            <a:endParaRPr lang="en-US" sz="1200" dirty="0"/>
          </a:p>
          <a:p>
            <a:endParaRPr lang="pt-BR" sz="1200" dirty="0" smtClean="0"/>
          </a:p>
          <a:p>
            <a:r>
              <a:rPr lang="pt-BR" sz="1200" dirty="0" err="1" smtClean="0"/>
              <a:t>Codebreaker</a:t>
            </a:r>
            <a:r>
              <a:rPr lang="pt-BR" sz="1200" dirty="0" smtClean="0"/>
              <a:t>: alguém que decodifica mensagens </a:t>
            </a:r>
            <a:r>
              <a:rPr lang="pt-BR" sz="1200" dirty="0" err="1" smtClean="0"/>
              <a:t>encriptadas</a:t>
            </a:r>
            <a:r>
              <a:rPr lang="pt-BR" sz="1200" dirty="0" smtClean="0"/>
              <a:t> sem a chave de criptografia.</a:t>
            </a:r>
            <a:endParaRPr lang="pt-BR" sz="1200" dirty="0"/>
          </a:p>
          <a:p>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2638169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dirty="0" smtClean="0"/>
              <a:t>O trabalho de George Boole é </a:t>
            </a:r>
            <a:r>
              <a:rPr lang="pt-BR" sz="1200" b="0" i="0" kern="1200" dirty="0" smtClean="0">
                <a:solidFill>
                  <a:schemeClr val="tx1"/>
                </a:solidFill>
                <a:effectLst/>
                <a:latin typeface="+mn-lt"/>
                <a:ea typeface="+mn-ea"/>
                <a:cs typeface="+mn-cs"/>
              </a:rPr>
              <a:t>fundamental para a construção e programação dos computadores eletrônicos iniciada cerca de 100 anos mais tarde. Na Álgebra de Boole existem apenas três operadores E, OU e NÃO (AND, OR, NOT). Estas três funções são as únicas operações necessárias para efetuar comparações ou as quatro operações aritméticas base. Atualmente todos os computadores usam a Álgebra de Boole materializada em microchips que contêm milhares de interruptores miniaturizados combinados em portas (gates) lógicos que produzem os resultados das operações utilizando uma linguagem binária.</a:t>
            </a:r>
            <a:endParaRPr lang="pt-BR" sz="1200" b="1" dirty="0" smtClean="0"/>
          </a:p>
          <a:p>
            <a:endParaRPr lang="pt-BR" sz="1200" b="1" dirty="0" smtClean="0"/>
          </a:p>
          <a:p>
            <a:r>
              <a:rPr lang="pt-BR" sz="1200" b="1" dirty="0" smtClean="0"/>
              <a:t>Colossus</a:t>
            </a:r>
            <a:r>
              <a:rPr lang="pt-BR" sz="1200" dirty="0" smtClean="0"/>
              <a:t> foi um conjunto de computadores desenvolvidos por codebreakers britânicos nos anos de 1943 a 1945 para ajudar na análise de mensagens</a:t>
            </a:r>
            <a:r>
              <a:rPr lang="pt-BR" sz="1200" baseline="0" dirty="0" smtClean="0"/>
              <a:t> criptografadas.</a:t>
            </a:r>
          </a:p>
          <a:p>
            <a:r>
              <a:rPr lang="pt-BR" sz="1200" baseline="0" dirty="0" smtClean="0"/>
              <a:t>Assia ao filme: The Imitation Game</a:t>
            </a:r>
          </a:p>
          <a:p>
            <a:endParaRPr lang="pt-BR" sz="1200" baseline="0" dirty="0" smtClean="0"/>
          </a:p>
          <a:p>
            <a:r>
              <a:rPr lang="pt-BR" sz="1200" dirty="0" smtClean="0"/>
              <a:t>Embora o ENIAC tenha sido projetado e usado principalmente para calcular tabelas de tiro de artilharia para o Laboratório de Pesquisa Balística do Exército dos Estados Unidos (que mais tarde se tornou parte do Laboratório de Pesquisa do Exército), seu primeiro programa foi um estudo da viabilidade de armas termonucleares.</a:t>
            </a:r>
          </a:p>
          <a:p>
            <a:endParaRPr lang="pt-BR" sz="1200" dirty="0" smtClean="0"/>
          </a:p>
          <a:p>
            <a:r>
              <a:rPr lang="pt-BR" sz="1200" dirty="0" smtClean="0"/>
              <a:t>“Pela primeira vez no mundo, computador engana pessoas e passa no teste de Turing”, </a:t>
            </a:r>
            <a:r>
              <a:rPr lang="pt-BR" sz="1200" dirty="0" smtClean="0">
                <a:hlinkClick r:id="rId3"/>
              </a:rPr>
              <a:t>https://canaltech.com.br/ciencia/Pela-primeira-vez-na-mundo-computador-engana-pessoas-e-passa-no-teste-de-Turing/</a:t>
            </a:r>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35123474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1986 – Computadores se tornam mais poderosos devido a lei de Moore e pesquisadores re-discobrem as redes neurais.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1328972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33012498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16188" indent="-316188">
              <a:buFont typeface="Arial" panose="020B0604020202020204" pitchFamily="34" charset="0"/>
              <a:buChar char="•"/>
            </a:pPr>
            <a:r>
              <a:rPr lang="pt-BR" sz="1200" b="1" dirty="0" smtClean="0"/>
              <a:t>Inteligência</a:t>
            </a:r>
            <a:r>
              <a:rPr lang="pt-BR" sz="1200" dirty="0" smtClean="0"/>
              <a:t>: </a:t>
            </a:r>
            <a:r>
              <a:rPr lang="pt-BR" sz="1200" dirty="0" smtClean="0">
                <a:cs typeface="Calibri"/>
              </a:rPr>
              <a:t>é um conjunto que forma todas as </a:t>
            </a:r>
            <a:r>
              <a:rPr lang="pt-BR" sz="1200" b="1" i="1" dirty="0" smtClean="0">
                <a:cs typeface="Calibri"/>
              </a:rPr>
              <a:t>características intelectuais</a:t>
            </a:r>
            <a:r>
              <a:rPr lang="pt-BR" sz="1200" dirty="0" smtClean="0">
                <a:cs typeface="Calibri"/>
              </a:rPr>
              <a:t> de um indivíduo, ou seja, a </a:t>
            </a:r>
            <a:r>
              <a:rPr lang="pt-BR" sz="1200" dirty="0" smtClean="0"/>
              <a:t>faculdade de conhecer, compreender e aprender. Capacidade de compreender e resolver novos problemas e conflitos e de adaptar-se a novas situações. É a capacidade de alguém para lógica, abstração, memorização, compreensão, autoconhecimento, comunicação, aprendizado, controle emocional, planejamento e resolução de problemas.</a:t>
            </a:r>
          </a:p>
          <a:p>
            <a:pPr marL="316188" indent="-316188" defTabSz="1686336">
              <a:buFont typeface="Arial" panose="020B0604020202020204" pitchFamily="34" charset="0"/>
              <a:buChar char="•"/>
              <a:defRPr/>
            </a:pPr>
            <a:r>
              <a:rPr lang="nl-BE" sz="1200" b="1" dirty="0" smtClean="0"/>
              <a:t>Conhecer</a:t>
            </a:r>
            <a:r>
              <a:rPr lang="nl-BE" sz="1200" dirty="0" smtClean="0"/>
              <a:t>: </a:t>
            </a:r>
            <a:r>
              <a:rPr lang="pt-BR" sz="1200" dirty="0" smtClean="0"/>
              <a:t>perceber e incorporar à memória (algo); ficar sabendo.</a:t>
            </a:r>
            <a:endParaRPr lang="nl-BE" sz="1200" dirty="0" smtClean="0"/>
          </a:p>
          <a:p>
            <a:pPr marL="316188" indent="-316188" defTabSz="1686336">
              <a:buFont typeface="Arial" panose="020B0604020202020204" pitchFamily="34" charset="0"/>
              <a:buChar char="•"/>
              <a:defRPr/>
            </a:pPr>
            <a:r>
              <a:rPr lang="pt-BR" sz="1200" dirty="0" smtClean="0"/>
              <a:t>Etimologicamente, a palavra </a:t>
            </a:r>
            <a:r>
              <a:rPr lang="pt-BR" sz="1200" b="1" i="1" dirty="0" smtClean="0"/>
              <a:t>inteligência</a:t>
            </a:r>
            <a:r>
              <a:rPr lang="pt-BR" sz="1200" dirty="0" smtClean="0"/>
              <a:t> se originou a partir do latim </a:t>
            </a:r>
            <a:r>
              <a:rPr lang="pt-BR" sz="1200" i="1" dirty="0" smtClean="0"/>
              <a:t>intelligentia</a:t>
            </a:r>
            <a:r>
              <a:rPr lang="pt-BR" sz="1200" dirty="0" smtClean="0"/>
              <a:t>, oriundo de </a:t>
            </a:r>
            <a:r>
              <a:rPr lang="pt-BR" sz="1200" i="1" dirty="0" smtClean="0"/>
              <a:t>intelligere</a:t>
            </a:r>
            <a:r>
              <a:rPr lang="pt-BR" sz="1200" dirty="0" smtClean="0"/>
              <a:t>, em que o prefixo </a:t>
            </a:r>
            <a:r>
              <a:rPr lang="pt-BR" sz="1200" i="1" dirty="0" smtClean="0"/>
              <a:t>inter </a:t>
            </a:r>
            <a:r>
              <a:rPr lang="pt-BR" sz="1200" dirty="0" smtClean="0"/>
              <a:t>significa "entre", e </a:t>
            </a:r>
            <a:r>
              <a:rPr lang="pt-BR" sz="1200" i="1" dirty="0" smtClean="0"/>
              <a:t>legere </a:t>
            </a:r>
            <a:r>
              <a:rPr lang="pt-BR" sz="1200" dirty="0" smtClean="0"/>
              <a:t>quer dizer "escolha". Assim sendo, o significado original deste termo faz referência a </a:t>
            </a:r>
            <a:r>
              <a:rPr lang="pt-BR" sz="1200" b="1" dirty="0" smtClean="0"/>
              <a:t>capacidade de escolha </a:t>
            </a:r>
            <a:r>
              <a:rPr lang="pt-BR" sz="1200" dirty="0" smtClean="0"/>
              <a:t>de um indivíduo entre as várias possibilidades ou opções que lhe são apresentadas.</a:t>
            </a:r>
            <a:endParaRPr lang="pt-BR" sz="1200" dirty="0" smtClean="0">
              <a:cs typeface="Calibri" panose="020F0502020204030204"/>
            </a:endParaRP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1562743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03/03/2021</a:t>
            </a:fld>
            <a:endParaRPr lang="pt-BR"/>
          </a:p>
        </p:txBody>
      </p:sp>
      <p:sp>
        <p:nvSpPr>
          <p:cNvPr id="5" name="Espaço Reservado para Rodapé 4">
            <a:extLst>
              <a:ext uri="{FF2B5EF4-FFF2-40B4-BE49-F238E27FC236}">
                <a16:creationId xmlns=""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03/03/2021</a:t>
            </a:fld>
            <a:endParaRPr lang="pt-BR"/>
          </a:p>
        </p:txBody>
      </p:sp>
      <p:sp>
        <p:nvSpPr>
          <p:cNvPr id="5" name="Espaço Reservado para Rodapé 4">
            <a:extLst>
              <a:ext uri="{FF2B5EF4-FFF2-40B4-BE49-F238E27FC236}">
                <a16:creationId xmlns=""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03/03/2021</a:t>
            </a:fld>
            <a:endParaRPr lang="pt-BR"/>
          </a:p>
        </p:txBody>
      </p:sp>
      <p:sp>
        <p:nvSpPr>
          <p:cNvPr id="5" name="Espaço Reservado para Rodapé 4">
            <a:extLst>
              <a:ext uri="{FF2B5EF4-FFF2-40B4-BE49-F238E27FC236}">
                <a16:creationId xmlns=""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03/03/2021</a:t>
            </a:fld>
            <a:endParaRPr lang="pt-BR"/>
          </a:p>
        </p:txBody>
      </p:sp>
      <p:sp>
        <p:nvSpPr>
          <p:cNvPr id="5" name="Espaço Reservado para Rodapé 4">
            <a:extLst>
              <a:ext uri="{FF2B5EF4-FFF2-40B4-BE49-F238E27FC236}">
                <a16:creationId xmlns=""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03/03/2021</a:t>
            </a:fld>
            <a:endParaRPr lang="pt-BR"/>
          </a:p>
        </p:txBody>
      </p:sp>
      <p:sp>
        <p:nvSpPr>
          <p:cNvPr id="5" name="Espaço Reservado para Rodapé 4">
            <a:extLst>
              <a:ext uri="{FF2B5EF4-FFF2-40B4-BE49-F238E27FC236}">
                <a16:creationId xmlns=""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03/03/2021</a:t>
            </a:fld>
            <a:endParaRPr lang="pt-BR"/>
          </a:p>
        </p:txBody>
      </p:sp>
      <p:sp>
        <p:nvSpPr>
          <p:cNvPr id="6" name="Espaço Reservado para Rodapé 5">
            <a:extLst>
              <a:ext uri="{FF2B5EF4-FFF2-40B4-BE49-F238E27FC236}">
                <a16:creationId xmlns=""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03/03/2021</a:t>
            </a:fld>
            <a:endParaRPr lang="pt-BR"/>
          </a:p>
        </p:txBody>
      </p:sp>
      <p:sp>
        <p:nvSpPr>
          <p:cNvPr id="8" name="Espaço Reservado para Rodapé 7">
            <a:extLst>
              <a:ext uri="{FF2B5EF4-FFF2-40B4-BE49-F238E27FC236}">
                <a16:creationId xmlns=""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03/03/2021</a:t>
            </a:fld>
            <a:endParaRPr lang="pt-BR"/>
          </a:p>
        </p:txBody>
      </p:sp>
      <p:sp>
        <p:nvSpPr>
          <p:cNvPr id="4" name="Espaço Reservado para Rodapé 3">
            <a:extLst>
              <a:ext uri="{FF2B5EF4-FFF2-40B4-BE49-F238E27FC236}">
                <a16:creationId xmlns=""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03/03/2021</a:t>
            </a:fld>
            <a:endParaRPr lang="pt-BR"/>
          </a:p>
        </p:txBody>
      </p:sp>
      <p:sp>
        <p:nvSpPr>
          <p:cNvPr id="3" name="Espaço Reservado para Rodapé 2">
            <a:extLst>
              <a:ext uri="{FF2B5EF4-FFF2-40B4-BE49-F238E27FC236}">
                <a16:creationId xmlns=""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03/03/2021</a:t>
            </a:fld>
            <a:endParaRPr lang="pt-BR"/>
          </a:p>
        </p:txBody>
      </p:sp>
      <p:sp>
        <p:nvSpPr>
          <p:cNvPr id="6" name="Espaço Reservado para Rodapé 5">
            <a:extLst>
              <a:ext uri="{FF2B5EF4-FFF2-40B4-BE49-F238E27FC236}">
                <a16:creationId xmlns=""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03/03/2021</a:t>
            </a:fld>
            <a:endParaRPr lang="pt-BR"/>
          </a:p>
        </p:txBody>
      </p:sp>
      <p:sp>
        <p:nvSpPr>
          <p:cNvPr id="6" name="Espaço Reservado para Rodapé 5">
            <a:extLst>
              <a:ext uri="{FF2B5EF4-FFF2-40B4-BE49-F238E27FC236}">
                <a16:creationId xmlns=""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03/03/2021</a:t>
            </a:fld>
            <a:endParaRPr lang="pt-BR"/>
          </a:p>
        </p:txBody>
      </p:sp>
      <p:sp>
        <p:nvSpPr>
          <p:cNvPr id="5" name="Espaço Reservado para Rodapé 4">
            <a:extLst>
              <a:ext uri="{FF2B5EF4-FFF2-40B4-BE49-F238E27FC236}">
                <a16:creationId xmlns=""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jpeg"/></Relationships>
</file>

<file path=ppt/slides/_rels/slide14.xml.rels><?xml version="1.0" encoding="UTF-8" standalone="yes"?>
<Relationships xmlns="http://schemas.openxmlformats.org/package/2006/relationships"><Relationship Id="rId3" Type="http://schemas.openxmlformats.org/officeDocument/2006/relationships/hyperlink" Target="https://mlc.committees.comsoc.org/research-library/"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image" Target="../media/image46.jpeg"/></Relationships>
</file>

<file path=ppt/slides/_rels/slide1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hyperlink" Target="https://www.youtube.com/watch?v=C_RAimMMslw"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18.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56.jpeg"/><Relationship Id="rId7"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2.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4.png"/><Relationship Id="rId7" Type="http://schemas.openxmlformats.org/officeDocument/2006/relationships/image" Target="../media/image76.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3.jpeg"/><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83.jpeg"/><Relationship Id="rId4" Type="http://schemas.openxmlformats.org/officeDocument/2006/relationships/image" Target="../media/image82.png"/></Relationships>
</file>

<file path=ppt/slides/_rels/slide2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2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jpeg"/></Relationships>
</file>

<file path=ppt/slides/_rels/slide2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95.jpeg"/><Relationship Id="rId4" Type="http://schemas.openxmlformats.org/officeDocument/2006/relationships/image" Target="../media/image94.png"/></Relationships>
</file>

<file path=ppt/slides/_rels/slide3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98.jpeg"/><Relationship Id="rId4" Type="http://schemas.openxmlformats.org/officeDocument/2006/relationships/image" Target="../media/image97.jpeg"/></Relationships>
</file>

<file path=ppt/slides/_rels/slide35.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jpg"/><Relationship Id="rId4" Type="http://schemas.openxmlformats.org/officeDocument/2006/relationships/image" Target="../media/image100.png"/><Relationship Id="rId9" Type="http://schemas.openxmlformats.org/officeDocument/2006/relationships/image" Target="../media/image10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hyperlink" Target="https://jupyter.org/"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95.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inatel.br/docentes/felipefigueiredo/mestrado/tp555-inteligencia-artificial-e-machine-learning/60-tp555-como-realizar-as-entregas-das-listas-de-exercicios/file" TargetMode="External"/><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drive.google.com/drive/folders/1IyIIMu1w6POBhrVnw11yqXXy6BjC439j?usp=sharing"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drive.google.com/file/d/1hvBFBgOqF0lN40uWD0pcISgpJ-3F3RpI/view?usp=sharing"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jpeg"/></Relationships>
</file>

<file path=ppt/slides/_rels/slide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jpeg"/><Relationship Id="rId7"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TP555 - Inteligência Artificial e </a:t>
            </a:r>
            <a:r>
              <a:rPr lang="pt-BR" sz="5400" dirty="0" err="1"/>
              <a:t>Machine</a:t>
            </a:r>
            <a:r>
              <a:rPr lang="pt-BR" sz="5400" dirty="0"/>
              <a:t> </a:t>
            </a:r>
            <a:r>
              <a:rPr lang="pt-BR" sz="5400" dirty="0" smtClean="0"/>
              <a:t>Learning:</a:t>
            </a:r>
            <a:r>
              <a:rPr lang="pt-BR" dirty="0" smtClean="0"/>
              <a:t/>
            </a:r>
            <a:br>
              <a:rPr lang="pt-BR" dirty="0" smtClean="0"/>
            </a:br>
            <a:r>
              <a:rPr lang="pt-BR" b="1" i="1" dirty="0" smtClean="0"/>
              <a:t>Introdução</a:t>
            </a:r>
            <a:endParaRPr lang="pt-BR" b="1" i="1" dirty="0"/>
          </a:p>
        </p:txBody>
      </p:sp>
      <p:sp>
        <p:nvSpPr>
          <p:cNvPr id="4" name="CaixaDeTexto 3">
            <a:extLst>
              <a:ext uri="{FF2B5EF4-FFF2-40B4-BE49-F238E27FC236}">
                <a16:creationId xmlns=""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Inteligência + Artificial (IA)</a:t>
            </a:r>
          </a:p>
        </p:txBody>
      </p:sp>
      <p:sp>
        <p:nvSpPr>
          <p:cNvPr id="3" name="Content Placeholder 2"/>
          <p:cNvSpPr>
            <a:spLocks noGrp="1"/>
          </p:cNvSpPr>
          <p:nvPr>
            <p:ph idx="1"/>
          </p:nvPr>
        </p:nvSpPr>
        <p:spPr>
          <a:xfrm>
            <a:off x="838199" y="1825624"/>
            <a:ext cx="11103591" cy="5032375"/>
          </a:xfrm>
        </p:spPr>
        <p:txBody>
          <a:bodyPr>
            <a:normAutofit fontScale="77500" lnSpcReduction="20000"/>
          </a:bodyPr>
          <a:lstStyle/>
          <a:p>
            <a:r>
              <a:rPr lang="pt-BR" sz="3600" dirty="0"/>
              <a:t>Vocês já </a:t>
            </a:r>
            <a:r>
              <a:rPr lang="pt-BR" sz="3600" dirty="0" smtClean="0"/>
              <a:t>pensaram sobre </a:t>
            </a:r>
            <a:r>
              <a:rPr lang="pt-BR" sz="3600" dirty="0"/>
              <a:t>a definição destas duas palavras</a:t>
            </a:r>
            <a:r>
              <a:rPr lang="pt-BR" sz="3600" dirty="0" smtClean="0"/>
              <a:t>?</a:t>
            </a:r>
          </a:p>
          <a:p>
            <a:r>
              <a:rPr lang="pt-BR" sz="3600" b="1" dirty="0"/>
              <a:t>Inteligência</a:t>
            </a:r>
            <a:r>
              <a:rPr lang="pt-BR" sz="3600" dirty="0"/>
              <a:t>: </a:t>
            </a:r>
            <a:r>
              <a:rPr lang="pt-BR" sz="3600" dirty="0" smtClean="0"/>
              <a:t>é conjunto das </a:t>
            </a:r>
            <a:r>
              <a:rPr lang="pt-BR" sz="3600" b="1" i="1" dirty="0"/>
              <a:t>habilidades mentais </a:t>
            </a:r>
            <a:r>
              <a:rPr lang="pt-BR" sz="3600" dirty="0"/>
              <a:t>de </a:t>
            </a:r>
            <a:r>
              <a:rPr lang="pt-BR" sz="3600" b="1" i="1" dirty="0"/>
              <a:t>conhecer</a:t>
            </a:r>
            <a:r>
              <a:rPr lang="pt-BR" sz="3600" dirty="0"/>
              <a:t>, </a:t>
            </a:r>
            <a:r>
              <a:rPr lang="pt-BR" sz="3600" b="1" i="1" dirty="0"/>
              <a:t>compreender</a:t>
            </a:r>
            <a:r>
              <a:rPr lang="pt-BR" sz="3600" dirty="0"/>
              <a:t>, </a:t>
            </a:r>
            <a:r>
              <a:rPr lang="pt-BR" sz="3600" b="1" i="1" dirty="0"/>
              <a:t>aprender</a:t>
            </a:r>
            <a:r>
              <a:rPr lang="pt-BR" sz="3600" dirty="0"/>
              <a:t>, </a:t>
            </a:r>
            <a:r>
              <a:rPr lang="pt-BR" sz="3600" b="1" i="1" dirty="0"/>
              <a:t>resolver problemas</a:t>
            </a:r>
            <a:r>
              <a:rPr lang="pt-BR" sz="3600" dirty="0"/>
              <a:t> e </a:t>
            </a:r>
            <a:r>
              <a:rPr lang="pt-BR" sz="3600" b="1" i="1" dirty="0"/>
              <a:t>adaptar-se</a:t>
            </a:r>
            <a:r>
              <a:rPr lang="pt-BR" sz="3600" dirty="0" smtClean="0"/>
              <a:t>.</a:t>
            </a:r>
          </a:p>
          <a:p>
            <a:pPr lvl="1"/>
            <a:r>
              <a:rPr lang="pt-BR" sz="2800" dirty="0" smtClean="0"/>
              <a:t>Surgiu do Latim como união do </a:t>
            </a:r>
            <a:r>
              <a:rPr lang="pt-BR" sz="2800" dirty="0"/>
              <a:t>prefixo </a:t>
            </a:r>
            <a:r>
              <a:rPr lang="pt-BR" sz="2800" b="1" i="1" dirty="0"/>
              <a:t>inter</a:t>
            </a:r>
            <a:r>
              <a:rPr lang="pt-BR" sz="2800" dirty="0"/>
              <a:t>: “</a:t>
            </a:r>
            <a:r>
              <a:rPr lang="pt-BR" sz="2800" i="1" dirty="0"/>
              <a:t>entre</a:t>
            </a:r>
            <a:r>
              <a:rPr lang="pt-BR" sz="2800" dirty="0"/>
              <a:t>” + sufixo </a:t>
            </a:r>
            <a:r>
              <a:rPr lang="pt-BR" sz="2800" b="1" i="1" dirty="0"/>
              <a:t>legere</a:t>
            </a:r>
            <a:r>
              <a:rPr lang="pt-BR" sz="2800" dirty="0"/>
              <a:t>: “</a:t>
            </a:r>
            <a:r>
              <a:rPr lang="pt-BR" sz="2800" i="1" dirty="0"/>
              <a:t>escolha</a:t>
            </a:r>
            <a:r>
              <a:rPr lang="pt-BR" sz="2800" dirty="0"/>
              <a:t>” =&gt; </a:t>
            </a:r>
            <a:r>
              <a:rPr lang="pt-BR" sz="2800" dirty="0" smtClean="0"/>
              <a:t>“</a:t>
            </a:r>
            <a:r>
              <a:rPr lang="pt-BR" sz="2800" i="1" dirty="0" smtClean="0"/>
              <a:t>entre escolhas</a:t>
            </a:r>
            <a:r>
              <a:rPr lang="pt-BR" sz="2800" dirty="0" smtClean="0"/>
              <a:t>”.</a:t>
            </a:r>
          </a:p>
          <a:p>
            <a:pPr lvl="1"/>
            <a:r>
              <a:rPr lang="pt-BR" sz="2800" dirty="0" smtClean="0"/>
              <a:t>Ou seja, inteligência é a </a:t>
            </a:r>
            <a:r>
              <a:rPr lang="pt-BR" sz="2800" b="1" i="1" dirty="0" smtClean="0"/>
              <a:t>capacidade </a:t>
            </a:r>
            <a:r>
              <a:rPr lang="pt-BR" sz="2800" b="1" i="1" dirty="0"/>
              <a:t>de escolha </a:t>
            </a:r>
            <a:r>
              <a:rPr lang="pt-BR" sz="2800" dirty="0"/>
              <a:t>de um indivíduo entre as várias possibilidades ou opções que lhe são apresentadas.</a:t>
            </a:r>
            <a:endParaRPr lang="pt-BR" sz="3200" dirty="0" smtClean="0"/>
          </a:p>
          <a:p>
            <a:r>
              <a:rPr lang="pt-BR" sz="3600" b="1" dirty="0"/>
              <a:t>Artificial</a:t>
            </a:r>
            <a:r>
              <a:rPr lang="pt-BR" sz="3600" dirty="0"/>
              <a:t>: produzido pela mão do homem, não pela natureza, geralmente como uma cópia de algo natural</a:t>
            </a:r>
            <a:r>
              <a:rPr lang="pt-BR" sz="3600" dirty="0" smtClean="0"/>
              <a:t>.</a:t>
            </a:r>
          </a:p>
          <a:p>
            <a:pPr marL="0" indent="0">
              <a:buNone/>
            </a:pPr>
            <a:endParaRPr lang="pt-BR" sz="2300" dirty="0" smtClean="0"/>
          </a:p>
          <a:p>
            <a:pPr marL="0" indent="0" algn="ctr">
              <a:buNone/>
            </a:pPr>
            <a:r>
              <a:rPr lang="pt-BR" sz="3600" b="1" dirty="0"/>
              <a:t>Habilidades mentais desenvolvidas de forma não natural pela mão do homem.</a:t>
            </a:r>
            <a:br>
              <a:rPr lang="pt-BR" sz="3600" b="1" dirty="0"/>
            </a:br>
            <a:r>
              <a:rPr lang="pt-BR" sz="3600" b="1" dirty="0"/>
              <a:t/>
            </a:r>
            <a:br>
              <a:rPr lang="pt-BR" sz="3600" b="1" dirty="0"/>
            </a:br>
            <a:r>
              <a:rPr lang="pt-BR" sz="3600" b="1" dirty="0"/>
              <a:t>Cópias de habilidades mentais humanas criadas de forma não natural pelo homem.</a:t>
            </a:r>
            <a:endParaRPr lang="pt-BR" sz="3600" b="1" i="1" dirty="0">
              <a:cs typeface="Calibri"/>
            </a:endParaRPr>
          </a:p>
        </p:txBody>
      </p:sp>
      <p:pic>
        <p:nvPicPr>
          <p:cNvPr id="4" name="Picture 3"/>
          <p:cNvPicPr>
            <a:picLocks noChangeAspect="1"/>
          </p:cNvPicPr>
          <p:nvPr/>
        </p:nvPicPr>
        <p:blipFill>
          <a:blip r:embed="rId3"/>
          <a:stretch>
            <a:fillRect/>
          </a:stretch>
        </p:blipFill>
        <p:spPr>
          <a:xfrm>
            <a:off x="7952462" y="47000"/>
            <a:ext cx="1796589" cy="1643688"/>
          </a:xfrm>
          <a:prstGeom prst="rect">
            <a:avLst/>
          </a:prstGeom>
        </p:spPr>
      </p:pic>
      <p:pic>
        <p:nvPicPr>
          <p:cNvPr id="5" name="Picture 4"/>
          <p:cNvPicPr>
            <a:picLocks noChangeAspect="1"/>
          </p:cNvPicPr>
          <p:nvPr/>
        </p:nvPicPr>
        <p:blipFill>
          <a:blip r:embed="rId4"/>
          <a:stretch>
            <a:fillRect/>
          </a:stretch>
        </p:blipFill>
        <p:spPr>
          <a:xfrm>
            <a:off x="9917799" y="124075"/>
            <a:ext cx="2238375" cy="1489537"/>
          </a:xfrm>
          <a:prstGeom prst="rect">
            <a:avLst/>
          </a:prstGeom>
        </p:spPr>
      </p:pic>
    </p:spTree>
    <p:extLst>
      <p:ext uri="{BB962C8B-B14F-4D97-AF65-F5344CB8AC3E}">
        <p14:creationId xmlns:p14="http://schemas.microsoft.com/office/powerpoint/2010/main" val="28902970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8FD71CFE-8114-4D0F-BF4A-1125EB8E1860}"/>
              </a:ext>
            </a:extLst>
          </p:cNvPr>
          <p:cNvSpPr>
            <a:spLocks noGrp="1"/>
          </p:cNvSpPr>
          <p:nvPr>
            <p:ph type="title"/>
          </p:nvPr>
        </p:nvSpPr>
        <p:spPr/>
        <p:txBody>
          <a:bodyPr/>
          <a:lstStyle/>
          <a:p>
            <a:r>
              <a:rPr lang="pt-BR" dirty="0" smtClean="0"/>
              <a:t>Definiç</a:t>
            </a:r>
            <a:r>
              <a:rPr lang="pt-BR" dirty="0"/>
              <a:t>õ</a:t>
            </a:r>
            <a:r>
              <a:rPr lang="pt-BR" dirty="0" smtClean="0"/>
              <a:t>es e objetivo da IA</a:t>
            </a:r>
            <a:endParaRPr lang="pt-BR" dirty="0"/>
          </a:p>
        </p:txBody>
      </p:sp>
      <p:sp>
        <p:nvSpPr>
          <p:cNvPr id="3" name="Espaço Reservado para Conteúdo 2">
            <a:extLst>
              <a:ext uri="{FF2B5EF4-FFF2-40B4-BE49-F238E27FC236}">
                <a16:creationId xmlns="" xmlns:a16="http://schemas.microsoft.com/office/drawing/2014/main" id="{C0D31C4C-D008-4F96-815A-A9BDE283CB69}"/>
              </a:ext>
            </a:extLst>
          </p:cNvPr>
          <p:cNvSpPr>
            <a:spLocks noGrp="1"/>
          </p:cNvSpPr>
          <p:nvPr>
            <p:ph idx="1"/>
          </p:nvPr>
        </p:nvSpPr>
        <p:spPr>
          <a:xfrm>
            <a:off x="838199" y="1742052"/>
            <a:ext cx="11031747" cy="4934793"/>
          </a:xfrm>
        </p:spPr>
        <p:txBody>
          <a:bodyPr>
            <a:normAutofit fontScale="92500" lnSpcReduction="10000"/>
          </a:bodyPr>
          <a:lstStyle/>
          <a:p>
            <a:pPr marL="171450" indent="-171450" algn="just"/>
            <a:r>
              <a:rPr lang="pt-BR" b="1" dirty="0"/>
              <a:t>Definição</a:t>
            </a:r>
            <a:r>
              <a:rPr lang="pt-BR" dirty="0"/>
              <a:t>: “</a:t>
            </a:r>
            <a:r>
              <a:rPr lang="pt-BR" i="1" dirty="0"/>
              <a:t>Capacidade de um sistema de interpretar corretamente dados externos (vindos do ambiente), aprender com esses dados e usá-los para atingir </a:t>
            </a:r>
            <a:r>
              <a:rPr lang="pt-BR" i="1" dirty="0" smtClean="0"/>
              <a:t>tarefas e objetivos </a:t>
            </a:r>
            <a:r>
              <a:rPr lang="pt-BR" i="1" dirty="0"/>
              <a:t>específicos por meio de adaptação </a:t>
            </a:r>
            <a:r>
              <a:rPr lang="pt-BR" i="1" dirty="0" smtClean="0"/>
              <a:t>flexível</a:t>
            </a:r>
            <a:r>
              <a:rPr lang="pt-BR" dirty="0" smtClean="0"/>
              <a:t>.” </a:t>
            </a:r>
            <a:r>
              <a:rPr lang="pt-BR" dirty="0"/>
              <a:t>(</a:t>
            </a:r>
            <a:r>
              <a:rPr lang="pt-BR" i="1" dirty="0"/>
              <a:t>Andreas Kaplan</a:t>
            </a:r>
            <a:r>
              <a:rPr lang="pt-BR" dirty="0" smtClean="0"/>
              <a:t>).</a:t>
            </a:r>
            <a:endParaRPr lang="pt-BR" dirty="0"/>
          </a:p>
          <a:p>
            <a:pPr marL="171450" indent="-171450" algn="just"/>
            <a:r>
              <a:rPr lang="pt-BR" b="1" dirty="0"/>
              <a:t>Definição</a:t>
            </a:r>
            <a:r>
              <a:rPr lang="pt-BR" dirty="0"/>
              <a:t>: “</a:t>
            </a:r>
            <a:r>
              <a:rPr lang="pt-BR" i="1" dirty="0"/>
              <a:t>Ciência e engenharia de produzir máquinas </a:t>
            </a:r>
            <a:r>
              <a:rPr lang="pt-BR" i="1" dirty="0" smtClean="0"/>
              <a:t>inteligentes</a:t>
            </a:r>
            <a:r>
              <a:rPr lang="pt-BR" dirty="0" smtClean="0"/>
              <a:t>.” </a:t>
            </a:r>
            <a:r>
              <a:rPr lang="pt-BR" dirty="0"/>
              <a:t>(</a:t>
            </a:r>
            <a:r>
              <a:rPr lang="pt-BR" i="1" dirty="0"/>
              <a:t>John McCarthy</a:t>
            </a:r>
            <a:r>
              <a:rPr lang="pt-BR" dirty="0"/>
              <a:t>).</a:t>
            </a:r>
            <a:endParaRPr lang="pt-BR" b="1" dirty="0"/>
          </a:p>
          <a:p>
            <a:pPr marL="171450" indent="-171450" algn="just"/>
            <a:r>
              <a:rPr lang="pt-BR" b="1" dirty="0"/>
              <a:t>Objetivo</a:t>
            </a:r>
            <a:r>
              <a:rPr lang="pt-BR" dirty="0"/>
              <a:t>: Criar máquinas que </a:t>
            </a:r>
            <a:r>
              <a:rPr lang="pt-BR" b="1" i="1" dirty="0"/>
              <a:t>imitem</a:t>
            </a:r>
            <a:r>
              <a:rPr lang="pt-BR" dirty="0"/>
              <a:t> </a:t>
            </a:r>
            <a:r>
              <a:rPr lang="pt-BR" dirty="0" smtClean="0"/>
              <a:t>nossas </a:t>
            </a:r>
            <a:r>
              <a:rPr lang="pt-BR" b="1" i="1" dirty="0" smtClean="0"/>
              <a:t>habilidades mentais</a:t>
            </a:r>
            <a:r>
              <a:rPr lang="pt-BR" dirty="0" smtClean="0"/>
              <a:t>. </a:t>
            </a:r>
            <a:endParaRPr lang="pt-BR" dirty="0"/>
          </a:p>
          <a:p>
            <a:pPr marL="171450" indent="-171450" algn="just"/>
            <a:r>
              <a:rPr lang="pt-BR" dirty="0"/>
              <a:t>Essa </a:t>
            </a:r>
            <a:r>
              <a:rPr lang="pt-BR" b="1" i="1" dirty="0"/>
              <a:t>imitação</a:t>
            </a:r>
            <a:r>
              <a:rPr lang="pt-BR" dirty="0"/>
              <a:t> é apenas uma </a:t>
            </a:r>
            <a:r>
              <a:rPr lang="pt-BR" dirty="0" smtClean="0"/>
              <a:t>aproximação pois ainda não conseguimos ter uma máquina que resolva diversos tipos de problemas (ensinados ou não) e nem criar matéria viva. </a:t>
            </a:r>
          </a:p>
          <a:p>
            <a:pPr marL="171450" indent="-171450" algn="just"/>
            <a:r>
              <a:rPr lang="pt-BR" dirty="0" smtClean="0"/>
              <a:t>É </a:t>
            </a:r>
            <a:r>
              <a:rPr lang="pt-BR" dirty="0"/>
              <a:t>por isso que em IA fala-se da criação de máquinas que são </a:t>
            </a:r>
            <a:r>
              <a:rPr lang="pt-BR" b="1" i="1" dirty="0" smtClean="0"/>
              <a:t>modelos aproximados</a:t>
            </a:r>
            <a:r>
              <a:rPr lang="pt-BR" dirty="0" smtClean="0"/>
              <a:t> </a:t>
            </a:r>
            <a:r>
              <a:rPr lang="pt-BR" dirty="0"/>
              <a:t>de </a:t>
            </a:r>
            <a:r>
              <a:rPr lang="pt-BR" dirty="0" smtClean="0"/>
              <a:t>nossas habilidades de </a:t>
            </a:r>
            <a:r>
              <a:rPr lang="pt-BR" dirty="0"/>
              <a:t>aprender, raciocinar, enxergar, falar, ouvir, etc</a:t>
            </a:r>
            <a:r>
              <a:rPr lang="pt-BR" dirty="0" smtClean="0"/>
              <a:t>.</a:t>
            </a:r>
            <a:endParaRPr lang="pt-BR" b="1" dirty="0"/>
          </a:p>
        </p:txBody>
      </p:sp>
    </p:spTree>
    <p:extLst>
      <p:ext uri="{BB962C8B-B14F-4D97-AF65-F5344CB8AC3E}">
        <p14:creationId xmlns:p14="http://schemas.microsoft.com/office/powerpoint/2010/main" val="23123636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8FD71CFE-8114-4D0F-BF4A-1125EB8E1860}"/>
              </a:ext>
            </a:extLst>
          </p:cNvPr>
          <p:cNvSpPr>
            <a:spLocks noGrp="1"/>
          </p:cNvSpPr>
          <p:nvPr>
            <p:ph type="title"/>
          </p:nvPr>
        </p:nvSpPr>
        <p:spPr>
          <a:xfrm>
            <a:off x="838200" y="179530"/>
            <a:ext cx="10515600" cy="719246"/>
          </a:xfrm>
        </p:spPr>
        <p:txBody>
          <a:bodyPr/>
          <a:lstStyle/>
          <a:p>
            <a:r>
              <a:rPr lang="pt-BR" dirty="0"/>
              <a:t>Inteligência </a:t>
            </a:r>
            <a:r>
              <a:rPr lang="pt-BR" dirty="0" smtClean="0"/>
              <a:t>Artificial</a:t>
            </a:r>
            <a:endParaRPr lang="pt-BR" dirty="0"/>
          </a:p>
        </p:txBody>
      </p:sp>
      <p:sp>
        <p:nvSpPr>
          <p:cNvPr id="3" name="Espaço Reservado para Conteúdo 2">
            <a:extLst>
              <a:ext uri="{FF2B5EF4-FFF2-40B4-BE49-F238E27FC236}">
                <a16:creationId xmlns="" xmlns:a16="http://schemas.microsoft.com/office/drawing/2014/main" id="{C0D31C4C-D008-4F96-815A-A9BDE283CB69}"/>
              </a:ext>
            </a:extLst>
          </p:cNvPr>
          <p:cNvSpPr>
            <a:spLocks noGrp="1"/>
          </p:cNvSpPr>
          <p:nvPr>
            <p:ph idx="1"/>
          </p:nvPr>
        </p:nvSpPr>
        <p:spPr>
          <a:xfrm>
            <a:off x="838200" y="1224951"/>
            <a:ext cx="11049000" cy="5633049"/>
          </a:xfrm>
        </p:spPr>
        <p:txBody>
          <a:bodyPr>
            <a:normAutofit/>
          </a:bodyPr>
          <a:lstStyle/>
          <a:p>
            <a:pPr algn="just"/>
            <a:r>
              <a:rPr lang="pt-BR" sz="2400" dirty="0" smtClean="0"/>
              <a:t>IA </a:t>
            </a:r>
            <a:r>
              <a:rPr lang="pt-BR" sz="2400" dirty="0"/>
              <a:t>é uma área </a:t>
            </a:r>
            <a:r>
              <a:rPr lang="pt-BR" sz="2400" dirty="0" smtClean="0"/>
              <a:t>muito ampla </a:t>
            </a:r>
            <a:r>
              <a:rPr lang="pt-BR" sz="2400" dirty="0"/>
              <a:t>que </a:t>
            </a:r>
            <a:r>
              <a:rPr lang="pt-BR" sz="2400" b="1" i="1" dirty="0"/>
              <a:t>engloba</a:t>
            </a:r>
            <a:r>
              <a:rPr lang="pt-BR" sz="2400" dirty="0"/>
              <a:t> várias </a:t>
            </a:r>
            <a:r>
              <a:rPr lang="pt-BR" sz="2400" dirty="0" smtClean="0"/>
              <a:t>aplicações (ou sub-áreas ou objetivos) </a:t>
            </a:r>
            <a:r>
              <a:rPr lang="pt-BR" sz="2400" dirty="0"/>
              <a:t>tais como </a:t>
            </a:r>
            <a:endParaRPr lang="pt-BR" sz="2400" dirty="0" smtClean="0"/>
          </a:p>
          <a:p>
            <a:pPr marL="971550" lvl="1" indent="-514350" algn="just">
              <a:buFont typeface="+mj-lt"/>
              <a:buAutoNum type="romanLcPeriod"/>
            </a:pPr>
            <a:r>
              <a:rPr lang="pt-BR" sz="2000" i="1" dirty="0" smtClean="0"/>
              <a:t>processamento </a:t>
            </a:r>
            <a:r>
              <a:rPr lang="pt-BR" sz="2000" i="1" dirty="0"/>
              <a:t>de linguagem </a:t>
            </a:r>
            <a:r>
              <a:rPr lang="pt-BR" sz="2000" i="1" dirty="0" smtClean="0"/>
              <a:t>natural</a:t>
            </a:r>
            <a:r>
              <a:rPr lang="pt-BR" sz="2000" dirty="0" smtClean="0"/>
              <a:t>,</a:t>
            </a:r>
          </a:p>
          <a:p>
            <a:pPr marL="971550" lvl="1" indent="-514350" algn="just">
              <a:buFont typeface="+mj-lt"/>
              <a:buAutoNum type="romanLcPeriod"/>
            </a:pPr>
            <a:r>
              <a:rPr lang="pt-BR" sz="2000" i="1" dirty="0" smtClean="0"/>
              <a:t>representação </a:t>
            </a:r>
            <a:r>
              <a:rPr lang="pt-BR" sz="2000" i="1" dirty="0"/>
              <a:t>do </a:t>
            </a:r>
            <a:r>
              <a:rPr lang="pt-BR" sz="2000" i="1" dirty="0" smtClean="0"/>
              <a:t>conhecimento</a:t>
            </a:r>
            <a:r>
              <a:rPr lang="pt-BR" sz="2000" dirty="0" smtClean="0"/>
              <a:t>,</a:t>
            </a:r>
          </a:p>
          <a:p>
            <a:pPr marL="971550" lvl="1" indent="-514350" algn="just">
              <a:buFont typeface="+mj-lt"/>
              <a:buAutoNum type="romanLcPeriod"/>
            </a:pPr>
            <a:r>
              <a:rPr lang="pt-BR" sz="2000" i="1" dirty="0"/>
              <a:t>raciocínio </a:t>
            </a:r>
            <a:r>
              <a:rPr lang="pt-BR" sz="2000" i="1" dirty="0" smtClean="0"/>
              <a:t>automatizado,</a:t>
            </a:r>
            <a:endParaRPr lang="pt-BR" sz="2000" dirty="0" smtClean="0"/>
          </a:p>
          <a:p>
            <a:pPr marL="971550" lvl="1" indent="-514350" algn="just">
              <a:buFont typeface="+mj-lt"/>
              <a:buAutoNum type="romanLcPeriod"/>
            </a:pPr>
            <a:r>
              <a:rPr lang="pt-BR" sz="2000" dirty="0" smtClean="0"/>
              <a:t>planejamento,</a:t>
            </a:r>
          </a:p>
          <a:p>
            <a:pPr marL="971550" lvl="1" indent="-514350" algn="just">
              <a:buFont typeface="+mj-lt"/>
              <a:buAutoNum type="romanLcPeriod"/>
            </a:pPr>
            <a:r>
              <a:rPr lang="pt-BR" sz="2000" i="1" dirty="0" smtClean="0"/>
              <a:t>visão computacional</a:t>
            </a:r>
            <a:r>
              <a:rPr lang="pt-BR" sz="2000" dirty="0" smtClean="0"/>
              <a:t>,</a:t>
            </a:r>
          </a:p>
          <a:p>
            <a:pPr marL="971550" lvl="1" indent="-514350" algn="just">
              <a:buFont typeface="+mj-lt"/>
              <a:buAutoNum type="romanLcPeriod"/>
            </a:pPr>
            <a:r>
              <a:rPr lang="pt-BR" sz="2000" i="1" dirty="0"/>
              <a:t>r</a:t>
            </a:r>
            <a:r>
              <a:rPr lang="pt-BR" sz="2000" i="1" dirty="0" smtClean="0"/>
              <a:t>obótica</a:t>
            </a:r>
            <a:r>
              <a:rPr lang="pt-BR" sz="2000" dirty="0" smtClean="0"/>
              <a:t>, </a:t>
            </a:r>
            <a:endParaRPr lang="pt-BR" sz="2000" dirty="0"/>
          </a:p>
          <a:p>
            <a:pPr marL="971550" lvl="1" indent="-514350" algn="just">
              <a:buFont typeface="+mj-lt"/>
              <a:buAutoNum type="romanLcPeriod"/>
            </a:pPr>
            <a:r>
              <a:rPr lang="pt-BR" sz="2000" i="1" dirty="0" smtClean="0"/>
              <a:t>aprendizado </a:t>
            </a:r>
            <a:r>
              <a:rPr lang="pt-BR" sz="2000" i="1" dirty="0"/>
              <a:t>de </a:t>
            </a:r>
            <a:r>
              <a:rPr lang="pt-BR" sz="2000" i="1" dirty="0" smtClean="0"/>
              <a:t>máquina,</a:t>
            </a:r>
            <a:r>
              <a:rPr lang="pt-BR" sz="2000" dirty="0" smtClean="0"/>
              <a:t> </a:t>
            </a:r>
            <a:r>
              <a:rPr lang="pt-BR" sz="2000" dirty="0"/>
              <a:t>que por sua vez engloba </a:t>
            </a:r>
            <a:r>
              <a:rPr lang="pt-BR" sz="2000" dirty="0" smtClean="0"/>
              <a:t>redes neurais artificiais, deep learning, etc. e</a:t>
            </a:r>
          </a:p>
          <a:p>
            <a:pPr marL="971550" lvl="1" indent="-514350" algn="just">
              <a:buFont typeface="+mj-lt"/>
              <a:buAutoNum type="romanLcPeriod"/>
            </a:pPr>
            <a:r>
              <a:rPr lang="pt-PT" sz="2000" i="1" dirty="0"/>
              <a:t>inteligência artificial </a:t>
            </a:r>
            <a:r>
              <a:rPr lang="pt-PT" sz="2000" i="1" dirty="0" smtClean="0"/>
              <a:t>geral.</a:t>
            </a:r>
            <a:endParaRPr lang="pt-BR" sz="2000" dirty="0" smtClean="0"/>
          </a:p>
          <a:p>
            <a:pPr algn="just"/>
            <a:r>
              <a:rPr lang="pt-BR" sz="2400" dirty="0"/>
              <a:t>IA utiliza a </a:t>
            </a:r>
            <a:r>
              <a:rPr lang="pt-BR" sz="2400" b="1" i="1" dirty="0"/>
              <a:t>experiência</a:t>
            </a:r>
            <a:r>
              <a:rPr lang="pt-BR" sz="2400" dirty="0"/>
              <a:t> para adquirir </a:t>
            </a:r>
            <a:r>
              <a:rPr lang="pt-BR" sz="2400" b="1" i="1" dirty="0"/>
              <a:t>conhecimento</a:t>
            </a:r>
            <a:r>
              <a:rPr lang="pt-BR" sz="2400" dirty="0"/>
              <a:t> e também como aplicar esse conhecimento a problemas desconhecidos</a:t>
            </a:r>
            <a:r>
              <a:rPr lang="pt-BR" sz="2400" dirty="0" smtClean="0"/>
              <a:t>.</a:t>
            </a:r>
          </a:p>
          <a:p>
            <a:pPr lvl="1" algn="just">
              <a:buFont typeface="Wingdings" panose="05000000000000000000" pitchFamily="2" charset="2"/>
              <a:buChar char="§"/>
            </a:pPr>
            <a:r>
              <a:rPr lang="pt-BR" sz="2000" b="1" dirty="0" smtClean="0"/>
              <a:t>Exemplo</a:t>
            </a:r>
            <a:r>
              <a:rPr lang="pt-BR" sz="2000" dirty="0"/>
              <a:t>: Um problema matemático pode ser solucionado (i) caso </a:t>
            </a:r>
            <a:r>
              <a:rPr lang="pt-BR" sz="2000" dirty="0" smtClean="0"/>
              <a:t>ele tenha </a:t>
            </a:r>
            <a:r>
              <a:rPr lang="pt-BR" sz="2000" dirty="0"/>
              <a:t>sido resolvido antes e sua solução </a:t>
            </a:r>
            <a:r>
              <a:rPr lang="pt-BR" sz="2000" b="1" i="1" dirty="0"/>
              <a:t>aprendida</a:t>
            </a:r>
            <a:r>
              <a:rPr lang="pt-BR" sz="2000" dirty="0"/>
              <a:t> ou (ii) caso ele nunca tenha sido visto antes mas um </a:t>
            </a:r>
            <a:r>
              <a:rPr lang="pt-BR" sz="2000" dirty="0" smtClean="0"/>
              <a:t>indivíduo com inteligência imagina (ou seja, pensa) </a:t>
            </a:r>
            <a:r>
              <a:rPr lang="pt-BR" sz="2000" dirty="0"/>
              <a:t>possíveis maneiras de como resolve-lo baseado no que ele </a:t>
            </a:r>
            <a:r>
              <a:rPr lang="pt-BR" sz="2000" b="1" i="1" dirty="0"/>
              <a:t>sabe</a:t>
            </a:r>
            <a:r>
              <a:rPr lang="pt-BR" sz="2000" i="1" dirty="0"/>
              <a:t> (</a:t>
            </a:r>
            <a:r>
              <a:rPr lang="pt-BR" sz="2000" b="1" i="1" dirty="0"/>
              <a:t>conhecimento</a:t>
            </a:r>
            <a:r>
              <a:rPr lang="pt-BR" sz="2000" i="1" dirty="0" smtClean="0"/>
              <a:t>)</a:t>
            </a:r>
            <a:r>
              <a:rPr lang="pt-BR" sz="2000" dirty="0" smtClean="0"/>
              <a:t>.</a:t>
            </a:r>
          </a:p>
        </p:txBody>
      </p:sp>
      <p:grpSp>
        <p:nvGrpSpPr>
          <p:cNvPr id="5" name="Group 4"/>
          <p:cNvGrpSpPr/>
          <p:nvPr/>
        </p:nvGrpSpPr>
        <p:grpSpPr>
          <a:xfrm>
            <a:off x="6016754" y="1639019"/>
            <a:ext cx="3157266" cy="2277374"/>
            <a:chOff x="9278726" y="984249"/>
            <a:chExt cx="2743649" cy="2249488"/>
          </a:xfrm>
        </p:grpSpPr>
        <p:grpSp>
          <p:nvGrpSpPr>
            <p:cNvPr id="6" name="Agrupar 4">
              <a:extLst>
                <a:ext uri="{FF2B5EF4-FFF2-40B4-BE49-F238E27FC236}">
                  <a16:creationId xmlns="" xmlns:a16="http://schemas.microsoft.com/office/drawing/2014/main" id="{7463A6D3-5626-4043-85E5-66DFB2E72B8A}"/>
                </a:ext>
              </a:extLst>
            </p:cNvPr>
            <p:cNvGrpSpPr/>
            <p:nvPr/>
          </p:nvGrpSpPr>
          <p:grpSpPr>
            <a:xfrm>
              <a:off x="9400740" y="984249"/>
              <a:ext cx="2621635" cy="2249488"/>
              <a:chOff x="9273707" y="365125"/>
              <a:chExt cx="2918293" cy="2351181"/>
            </a:xfrm>
          </p:grpSpPr>
          <p:pic>
            <p:nvPicPr>
              <p:cNvPr id="8" name="Picture 2" descr="Image result for umbrella">
                <a:extLst>
                  <a:ext uri="{FF2B5EF4-FFF2-40B4-BE49-F238E27FC236}">
                    <a16:creationId xmlns="" xmlns:a16="http://schemas.microsoft.com/office/drawing/2014/main" id="{46CE05B1-E4CB-4173-8A0C-9C000F3F0A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11" b="6921"/>
              <a:stretch/>
            </p:blipFill>
            <p:spPr bwMode="auto">
              <a:xfrm>
                <a:off x="9273707" y="365125"/>
                <a:ext cx="2918293" cy="2351181"/>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3">
                <a:extLst>
                  <a:ext uri="{FF2B5EF4-FFF2-40B4-BE49-F238E27FC236}">
                    <a16:creationId xmlns="" xmlns:a16="http://schemas.microsoft.com/office/drawing/2014/main" id="{CC08EDBF-9120-4A11-84A9-24A056EA1046}"/>
                  </a:ext>
                </a:extLst>
              </p:cNvPr>
              <p:cNvSpPr txBox="1"/>
              <p:nvPr/>
            </p:nvSpPr>
            <p:spPr>
              <a:xfrm>
                <a:off x="10342888" y="710931"/>
                <a:ext cx="779931" cy="811492"/>
              </a:xfrm>
              <a:prstGeom prst="rect">
                <a:avLst/>
              </a:prstGeom>
              <a:noFill/>
            </p:spPr>
            <p:txBody>
              <a:bodyPr wrap="square" rtlCol="0">
                <a:spAutoFit/>
              </a:bodyPr>
              <a:lstStyle/>
              <a:p>
                <a:pPr algn="ctr"/>
                <a:r>
                  <a:rPr lang="pt-BR" sz="2400" b="1" dirty="0">
                    <a:solidFill>
                      <a:schemeClr val="bg1"/>
                    </a:solidFill>
                  </a:rPr>
                  <a:t>IA</a:t>
                </a:r>
              </a:p>
            </p:txBody>
          </p:sp>
        </p:grpSp>
        <p:sp>
          <p:nvSpPr>
            <p:cNvPr id="4" name="TextBox 3"/>
            <p:cNvSpPr txBox="1"/>
            <p:nvPr/>
          </p:nvSpPr>
          <p:spPr>
            <a:xfrm>
              <a:off x="11230128" y="2055309"/>
              <a:ext cx="668574" cy="410235"/>
            </a:xfrm>
            <a:prstGeom prst="rect">
              <a:avLst/>
            </a:prstGeom>
            <a:noFill/>
          </p:spPr>
          <p:txBody>
            <a:bodyPr wrap="square" rtlCol="0">
              <a:spAutoFit/>
            </a:bodyPr>
            <a:lstStyle/>
            <a:p>
              <a:pPr algn="ctr"/>
              <a:r>
                <a:rPr lang="pt-BR" dirty="0" smtClean="0"/>
                <a:t>ML</a:t>
              </a:r>
              <a:endParaRPr lang="pt-BR" dirty="0"/>
            </a:p>
          </p:txBody>
        </p:sp>
        <p:sp>
          <p:nvSpPr>
            <p:cNvPr id="10" name="TextBox 9"/>
            <p:cNvSpPr txBox="1"/>
            <p:nvPr/>
          </p:nvSpPr>
          <p:spPr>
            <a:xfrm>
              <a:off x="9436672" y="1995047"/>
              <a:ext cx="740012" cy="369332"/>
            </a:xfrm>
            <a:prstGeom prst="rect">
              <a:avLst/>
            </a:prstGeom>
            <a:noFill/>
          </p:spPr>
          <p:txBody>
            <a:bodyPr wrap="square" rtlCol="0">
              <a:spAutoFit/>
            </a:bodyPr>
            <a:lstStyle/>
            <a:p>
              <a:pPr algn="ctr"/>
              <a:r>
                <a:rPr lang="pt-BR" dirty="0" smtClean="0"/>
                <a:t>NLP</a:t>
              </a:r>
              <a:endParaRPr lang="pt-BR" dirty="0"/>
            </a:p>
          </p:txBody>
        </p:sp>
        <p:sp>
          <p:nvSpPr>
            <p:cNvPr id="11" name="TextBox 10"/>
            <p:cNvSpPr txBox="1"/>
            <p:nvPr/>
          </p:nvSpPr>
          <p:spPr>
            <a:xfrm>
              <a:off x="9278726" y="2459661"/>
              <a:ext cx="1303556" cy="410235"/>
            </a:xfrm>
            <a:prstGeom prst="rect">
              <a:avLst/>
            </a:prstGeom>
            <a:noFill/>
          </p:spPr>
          <p:txBody>
            <a:bodyPr wrap="square" rtlCol="0">
              <a:spAutoFit/>
            </a:bodyPr>
            <a:lstStyle/>
            <a:p>
              <a:pPr algn="ctr"/>
              <a:r>
                <a:rPr lang="pt-BR" dirty="0" smtClean="0"/>
                <a:t>robótica</a:t>
              </a:r>
              <a:endParaRPr lang="pt-BR" dirty="0"/>
            </a:p>
          </p:txBody>
        </p:sp>
        <p:sp>
          <p:nvSpPr>
            <p:cNvPr id="12" name="TextBox 11"/>
            <p:cNvSpPr txBox="1"/>
            <p:nvPr/>
          </p:nvSpPr>
          <p:spPr>
            <a:xfrm>
              <a:off x="10804706" y="2006625"/>
              <a:ext cx="514350" cy="369332"/>
            </a:xfrm>
            <a:prstGeom prst="rect">
              <a:avLst/>
            </a:prstGeom>
            <a:noFill/>
          </p:spPr>
          <p:txBody>
            <a:bodyPr wrap="square" rtlCol="0">
              <a:spAutoFit/>
            </a:bodyPr>
            <a:lstStyle/>
            <a:p>
              <a:pPr algn="ctr"/>
              <a:r>
                <a:rPr lang="pt-BR" dirty="0" smtClean="0"/>
                <a:t>CV</a:t>
              </a:r>
              <a:endParaRPr lang="pt-BR" dirty="0"/>
            </a:p>
          </p:txBody>
        </p:sp>
        <p:sp>
          <p:nvSpPr>
            <p:cNvPr id="13" name="TextBox 12"/>
            <p:cNvSpPr txBox="1"/>
            <p:nvPr/>
          </p:nvSpPr>
          <p:spPr>
            <a:xfrm>
              <a:off x="10995779" y="2685230"/>
              <a:ext cx="826733" cy="369332"/>
            </a:xfrm>
            <a:prstGeom prst="rect">
              <a:avLst/>
            </a:prstGeom>
            <a:noFill/>
          </p:spPr>
          <p:txBody>
            <a:bodyPr wrap="square" rtlCol="0">
              <a:spAutoFit/>
            </a:bodyPr>
            <a:lstStyle/>
            <a:p>
              <a:pPr algn="ctr"/>
              <a:r>
                <a:rPr lang="pt-BR" dirty="0" smtClean="0"/>
                <a:t>KR&amp;R</a:t>
              </a:r>
              <a:endParaRPr lang="pt-BR"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2786" y="1675619"/>
            <a:ext cx="2318443" cy="2204174"/>
          </a:xfrm>
          <a:prstGeom prst="rect">
            <a:avLst/>
          </a:prstGeom>
        </p:spPr>
      </p:pic>
    </p:spTree>
    <p:extLst>
      <p:ext uri="{BB962C8B-B14F-4D97-AF65-F5344CB8AC3E}">
        <p14:creationId xmlns:p14="http://schemas.microsoft.com/office/powerpoint/2010/main" val="23941104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FDFF2B75-1942-4F18-A824-07C14E6E46AC}"/>
              </a:ext>
            </a:extLst>
          </p:cNvPr>
          <p:cNvSpPr>
            <a:spLocks noGrp="1"/>
          </p:cNvSpPr>
          <p:nvPr>
            <p:ph type="title"/>
          </p:nvPr>
        </p:nvSpPr>
        <p:spPr/>
        <p:txBody>
          <a:bodyPr/>
          <a:lstStyle/>
          <a:p>
            <a:r>
              <a:rPr lang="pt-BR" dirty="0"/>
              <a:t>Algumas </a:t>
            </a:r>
            <a:r>
              <a:rPr lang="pt-BR" dirty="0" smtClean="0"/>
              <a:t>aplicações </a:t>
            </a:r>
            <a:r>
              <a:rPr lang="pt-BR" dirty="0"/>
              <a:t>de IA</a:t>
            </a:r>
          </a:p>
        </p:txBody>
      </p:sp>
      <p:sp>
        <p:nvSpPr>
          <p:cNvPr id="3" name="Espaço Reservado para Conteúdo 2">
            <a:extLst>
              <a:ext uri="{FF2B5EF4-FFF2-40B4-BE49-F238E27FC236}">
                <a16:creationId xmlns="" xmlns:a16="http://schemas.microsoft.com/office/drawing/2014/main" id="{AE5A5501-ABF4-4534-B552-5A90A1ACE78C}"/>
              </a:ext>
            </a:extLst>
          </p:cNvPr>
          <p:cNvSpPr>
            <a:spLocks noGrp="1"/>
          </p:cNvSpPr>
          <p:nvPr>
            <p:ph idx="1"/>
          </p:nvPr>
        </p:nvSpPr>
        <p:spPr>
          <a:xfrm>
            <a:off x="838199" y="1743736"/>
            <a:ext cx="8857891" cy="5032375"/>
          </a:xfrm>
        </p:spPr>
        <p:txBody>
          <a:bodyPr>
            <a:normAutofit fontScale="77500" lnSpcReduction="20000"/>
          </a:bodyPr>
          <a:lstStyle/>
          <a:p>
            <a:pPr marL="0" indent="0">
              <a:buNone/>
            </a:pPr>
            <a:r>
              <a:rPr lang="pt-BR" dirty="0" smtClean="0"/>
              <a:t>Algumas áreas onde IA é aplicada são:</a:t>
            </a:r>
          </a:p>
          <a:p>
            <a:r>
              <a:rPr lang="pt-BR" b="1" dirty="0" smtClean="0"/>
              <a:t>Transporte</a:t>
            </a:r>
            <a:r>
              <a:rPr lang="pt-BR" dirty="0"/>
              <a:t>: veículos terrestres e aéreos autônomos, predição do </a:t>
            </a:r>
            <a:r>
              <a:rPr lang="pt-BR" dirty="0" smtClean="0"/>
              <a:t>tráfego, etc.</a:t>
            </a:r>
            <a:endParaRPr lang="pt-BR" dirty="0"/>
          </a:p>
          <a:p>
            <a:r>
              <a:rPr lang="pt-BR" b="1" dirty="0"/>
              <a:t>Negócios</a:t>
            </a:r>
            <a:r>
              <a:rPr lang="pt-BR" dirty="0" smtClean="0"/>
              <a:t>: </a:t>
            </a:r>
            <a:r>
              <a:rPr lang="pt-BR" dirty="0"/>
              <a:t>recomendação de </a:t>
            </a:r>
            <a:r>
              <a:rPr lang="pt-BR" dirty="0" smtClean="0"/>
              <a:t>anúncios, produtos e conteúdos (e.g., netflix), chatbots para atendimento ao cliente, etc.</a:t>
            </a:r>
            <a:endParaRPr lang="pt-BR" dirty="0"/>
          </a:p>
          <a:p>
            <a:r>
              <a:rPr lang="pt-BR" b="1" dirty="0"/>
              <a:t>Educação</a:t>
            </a:r>
            <a:r>
              <a:rPr lang="pt-BR" dirty="0"/>
              <a:t>: </a:t>
            </a:r>
            <a:r>
              <a:rPr lang="pt-BR" dirty="0" smtClean="0"/>
              <a:t>pontuação </a:t>
            </a:r>
            <a:r>
              <a:rPr lang="pt-BR" dirty="0"/>
              <a:t>automatizada de </a:t>
            </a:r>
            <a:r>
              <a:rPr lang="pt-BR" dirty="0" smtClean="0"/>
              <a:t>fala em testes de Inglês, correção de provas, chatbots para realização de matrículas, dúvidas, etc.</a:t>
            </a:r>
            <a:endParaRPr lang="pt-BR" dirty="0"/>
          </a:p>
          <a:p>
            <a:r>
              <a:rPr lang="pt-BR" b="1" dirty="0"/>
              <a:t>Clima</a:t>
            </a:r>
            <a:r>
              <a:rPr lang="pt-BR" dirty="0"/>
              <a:t>: previsão do tempo (temperatura, chuva, </a:t>
            </a:r>
            <a:r>
              <a:rPr lang="pt-BR" dirty="0" smtClean="0"/>
              <a:t>furacões, etc</a:t>
            </a:r>
            <a:r>
              <a:rPr lang="pt-BR" dirty="0"/>
              <a:t>.).</a:t>
            </a:r>
          </a:p>
          <a:p>
            <a:r>
              <a:rPr lang="pt-BR" b="1" dirty="0"/>
              <a:t>Medicina</a:t>
            </a:r>
            <a:r>
              <a:rPr lang="pt-BR" dirty="0"/>
              <a:t>: detecção e/ou predição de doenças (câncer, Alzheimer, </a:t>
            </a:r>
            <a:r>
              <a:rPr lang="pt-BR" dirty="0" smtClean="0"/>
              <a:t>pneumonia</a:t>
            </a:r>
            <a:r>
              <a:rPr lang="pt-BR" dirty="0"/>
              <a:t>, </a:t>
            </a:r>
            <a:r>
              <a:rPr lang="pt-BR" dirty="0" smtClean="0"/>
              <a:t>COVID-19, etc</a:t>
            </a:r>
            <a:r>
              <a:rPr lang="pt-BR" dirty="0"/>
              <a:t>.), chatbots que auxiliam no agendamento de </a:t>
            </a:r>
            <a:r>
              <a:rPr lang="pt-BR" dirty="0" smtClean="0"/>
              <a:t>consultas e respondem perguntas </a:t>
            </a:r>
            <a:r>
              <a:rPr lang="pt-BR" dirty="0"/>
              <a:t>referentes a uma doença, descoberta de novas drogas, etc.</a:t>
            </a:r>
          </a:p>
          <a:p>
            <a:r>
              <a:rPr lang="pt-BR" b="1" dirty="0"/>
              <a:t>Finanças</a:t>
            </a:r>
            <a:r>
              <a:rPr lang="pt-BR" dirty="0"/>
              <a:t>: detecção de fraudes com cartão de crédito, predição do comportamento do mercado de ações, etc.</a:t>
            </a:r>
          </a:p>
          <a:p>
            <a:r>
              <a:rPr lang="pt-BR" b="1" dirty="0" smtClean="0"/>
              <a:t>Tecnologia</a:t>
            </a:r>
            <a:r>
              <a:rPr lang="pt-BR" dirty="0" smtClean="0"/>
              <a:t>: </a:t>
            </a:r>
            <a:r>
              <a:rPr lang="pt-BR" dirty="0"/>
              <a:t>filtros AntiSpam, “motores” de busca como o do Google, reconhecimento de fala, conversão de texto/fala e fala/texto, </a:t>
            </a:r>
            <a:r>
              <a:rPr lang="pt-BR" dirty="0" smtClean="0"/>
              <a:t>assistentes pessoais </a:t>
            </a:r>
            <a:r>
              <a:rPr lang="pt-BR" dirty="0"/>
              <a:t>on-line (e.g., </a:t>
            </a:r>
            <a:r>
              <a:rPr lang="pt-BR" i="1" dirty="0"/>
              <a:t>Siri</a:t>
            </a:r>
            <a:r>
              <a:rPr lang="pt-BR" dirty="0"/>
              <a:t>, </a:t>
            </a:r>
            <a:r>
              <a:rPr lang="pt-BR" i="1" dirty="0"/>
              <a:t>Alexa</a:t>
            </a:r>
            <a:r>
              <a:rPr lang="pt-BR" dirty="0"/>
              <a:t>, etc</a:t>
            </a:r>
            <a:r>
              <a:rPr lang="pt-BR" dirty="0" smtClean="0"/>
              <a:t>.), tradução de textos.</a:t>
            </a:r>
            <a:endParaRPr lang="pt-BR" dirty="0"/>
          </a:p>
          <a:p>
            <a:endParaRPr lang="pt-BR" dirty="0"/>
          </a:p>
          <a:p>
            <a:endParaRPr lang="pt-BR" dirty="0"/>
          </a:p>
        </p:txBody>
      </p:sp>
      <p:pic>
        <p:nvPicPr>
          <p:cNvPr id="4104" name="Picture 8" descr="Image result for applications of artificial intelligence">
            <a:extLst>
              <a:ext uri="{FF2B5EF4-FFF2-40B4-BE49-F238E27FC236}">
                <a16:creationId xmlns="" xmlns:a16="http://schemas.microsoft.com/office/drawing/2014/main" id="{030E6182-967A-44D7-8BED-F8E414DAE6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06839" y="4851400"/>
            <a:ext cx="2785161" cy="156665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artificial intelligence">
            <a:extLst>
              <a:ext uri="{FF2B5EF4-FFF2-40B4-BE49-F238E27FC236}">
                <a16:creationId xmlns="" xmlns:a16="http://schemas.microsoft.com/office/drawing/2014/main" id="{0DAEA2E1-C284-43E2-8055-9522C82515C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96030" y="2651760"/>
            <a:ext cx="2695969" cy="13163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artificial intelligence goals">
            <a:extLst>
              <a:ext uri="{FF2B5EF4-FFF2-40B4-BE49-F238E27FC236}">
                <a16:creationId xmlns="" xmlns:a16="http://schemas.microsoft.com/office/drawing/2014/main" id="{7FBD82B4-DA96-42DF-892E-B5268497AA3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31510" y="8444"/>
            <a:ext cx="2960490" cy="1817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2855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50EFAD73-FDA5-4D00-9B51-FD636890AD79}"/>
              </a:ext>
            </a:extLst>
          </p:cNvPr>
          <p:cNvSpPr>
            <a:spLocks noGrp="1"/>
          </p:cNvSpPr>
          <p:nvPr>
            <p:ph type="title"/>
          </p:nvPr>
        </p:nvSpPr>
        <p:spPr>
          <a:xfrm>
            <a:off x="838200" y="187701"/>
            <a:ext cx="10830636" cy="794935"/>
          </a:xfrm>
        </p:spPr>
        <p:txBody>
          <a:bodyPr/>
          <a:lstStyle/>
          <a:p>
            <a:r>
              <a:rPr lang="pt-BR" dirty="0" smtClean="0"/>
              <a:t>Algumas Aplicações </a:t>
            </a:r>
            <a:r>
              <a:rPr lang="pt-BR" dirty="0"/>
              <a:t>em </a:t>
            </a:r>
            <a:r>
              <a:rPr lang="pt-BR" dirty="0" smtClean="0"/>
              <a:t>Comunicações Digitais</a:t>
            </a:r>
            <a:endParaRPr lang="pt-BR" dirty="0"/>
          </a:p>
        </p:txBody>
      </p:sp>
      <p:sp>
        <p:nvSpPr>
          <p:cNvPr id="3" name="Espaço Reservado para Conteúdo 2">
            <a:extLst>
              <a:ext uri="{FF2B5EF4-FFF2-40B4-BE49-F238E27FC236}">
                <a16:creationId xmlns="" xmlns:a16="http://schemas.microsoft.com/office/drawing/2014/main" id="{2A0C7FAE-4DBB-4D2E-A115-01DF7CE8100E}"/>
              </a:ext>
            </a:extLst>
          </p:cNvPr>
          <p:cNvSpPr>
            <a:spLocks noGrp="1"/>
          </p:cNvSpPr>
          <p:nvPr>
            <p:ph idx="1"/>
          </p:nvPr>
        </p:nvSpPr>
        <p:spPr>
          <a:xfrm>
            <a:off x="838200" y="1392072"/>
            <a:ext cx="9771529" cy="5408580"/>
          </a:xfrm>
        </p:spPr>
        <p:txBody>
          <a:bodyPr>
            <a:normAutofit fontScale="77500" lnSpcReduction="20000"/>
          </a:bodyPr>
          <a:lstStyle/>
          <a:p>
            <a:r>
              <a:rPr lang="pt-BR" b="1" dirty="0"/>
              <a:t>Estimação de canal e detecção de sinais</a:t>
            </a:r>
          </a:p>
          <a:p>
            <a:pPr lvl="1">
              <a:buFont typeface="Wingdings" panose="05000000000000000000" pitchFamily="2" charset="2"/>
              <a:buChar char="§"/>
            </a:pPr>
            <a:r>
              <a:rPr lang="pt-BR" dirty="0"/>
              <a:t>Ex.: IA estima o canal </a:t>
            </a:r>
            <a:r>
              <a:rPr lang="pt-BR" dirty="0" smtClean="0"/>
              <a:t>e </a:t>
            </a:r>
            <a:r>
              <a:rPr lang="pt-BR" dirty="0"/>
              <a:t>detecta o símbolo transmitido </a:t>
            </a:r>
            <a:r>
              <a:rPr lang="pt-BR" dirty="0" smtClean="0"/>
              <a:t>conjuntamente, </a:t>
            </a:r>
            <a:r>
              <a:rPr lang="pt-BR" dirty="0"/>
              <a:t>sem a necessidade de estimar o canal primeiro e depois detectar o </a:t>
            </a:r>
            <a:r>
              <a:rPr lang="pt-BR" dirty="0" smtClean="0"/>
              <a:t>símbolo transmitido.</a:t>
            </a:r>
            <a:endParaRPr lang="pt-BR" dirty="0"/>
          </a:p>
          <a:p>
            <a:r>
              <a:rPr lang="pt-BR" b="1" dirty="0"/>
              <a:t>Aprendizado de Sistemas de Comunicação de Ponta-a-Ponta</a:t>
            </a:r>
          </a:p>
          <a:p>
            <a:pPr lvl="1">
              <a:buFont typeface="Wingdings" panose="05000000000000000000" pitchFamily="2" charset="2"/>
              <a:buChar char="§"/>
            </a:pPr>
            <a:r>
              <a:rPr lang="pt-BR" dirty="0"/>
              <a:t>Ex.: IA otimiza conjuntamente os blocos de processamento do </a:t>
            </a:r>
            <a:r>
              <a:rPr lang="pt-BR" dirty="0" err="1"/>
              <a:t>Tx</a:t>
            </a:r>
            <a:r>
              <a:rPr lang="pt-BR" dirty="0"/>
              <a:t> e </a:t>
            </a:r>
            <a:r>
              <a:rPr lang="pt-BR" dirty="0" err="1"/>
              <a:t>Rx</a:t>
            </a:r>
            <a:r>
              <a:rPr lang="pt-BR" dirty="0"/>
              <a:t> </a:t>
            </a:r>
            <a:r>
              <a:rPr lang="pt-BR" dirty="0" smtClean="0"/>
              <a:t>(estimação de canal, equalização, codificação/decodificação </a:t>
            </a:r>
            <a:r>
              <a:rPr lang="pt-BR" dirty="0"/>
              <a:t>de canal, modulação/</a:t>
            </a:r>
            <a:r>
              <a:rPr lang="pt-BR" dirty="0" err="1"/>
              <a:t>demodulação</a:t>
            </a:r>
            <a:r>
              <a:rPr lang="pt-BR" dirty="0"/>
              <a:t>,  etc.)</a:t>
            </a:r>
          </a:p>
          <a:p>
            <a:r>
              <a:rPr lang="pt-BR" b="1" dirty="0"/>
              <a:t>Comunicações em Ondas Milimétricas</a:t>
            </a:r>
          </a:p>
          <a:p>
            <a:pPr lvl="1">
              <a:buFont typeface="Wingdings" panose="05000000000000000000" pitchFamily="2" charset="2"/>
              <a:buChar char="§"/>
            </a:pPr>
            <a:r>
              <a:rPr lang="pt-BR" dirty="0"/>
              <a:t>Ex.: IA é utilizada para predizer bloqueios e realizar </a:t>
            </a:r>
            <a:r>
              <a:rPr lang="pt-BR" dirty="0" err="1"/>
              <a:t>handovers</a:t>
            </a:r>
            <a:r>
              <a:rPr lang="pt-BR" dirty="0"/>
              <a:t> proativos.</a:t>
            </a:r>
          </a:p>
          <a:p>
            <a:r>
              <a:rPr lang="pt-BR" b="1" dirty="0"/>
              <a:t>Alocação de Recursos</a:t>
            </a:r>
          </a:p>
          <a:p>
            <a:pPr lvl="1">
              <a:buFont typeface="Wingdings" panose="05000000000000000000" pitchFamily="2" charset="2"/>
              <a:buChar char="§"/>
            </a:pPr>
            <a:r>
              <a:rPr lang="pt-BR" dirty="0"/>
              <a:t>Ex.: IA é </a:t>
            </a:r>
            <a:r>
              <a:rPr lang="pt-BR" dirty="0" smtClean="0"/>
              <a:t>empregada </a:t>
            </a:r>
            <a:r>
              <a:rPr lang="pt-BR" dirty="0"/>
              <a:t>em redes IoT de baixa potência para entender o comportamento de dispositivos vizinhos e assim realizar a alocação de recursos com o intuito de evitar </a:t>
            </a:r>
            <a:r>
              <a:rPr lang="pt-BR" dirty="0" smtClean="0"/>
              <a:t>colisões, aumentando a vida útil das baterias e a taxa de dados úteis (</a:t>
            </a:r>
            <a:r>
              <a:rPr lang="pt-BR" dirty="0"/>
              <a:t>goodput</a:t>
            </a:r>
            <a:r>
              <a:rPr lang="pt-BR" dirty="0" smtClean="0"/>
              <a:t>).</a:t>
            </a:r>
            <a:endParaRPr lang="pt-BR" dirty="0"/>
          </a:p>
          <a:p>
            <a:r>
              <a:rPr lang="pt-BR" b="1" dirty="0"/>
              <a:t>Rádio-sobre-Fibra</a:t>
            </a:r>
          </a:p>
          <a:p>
            <a:pPr lvl="1">
              <a:buFont typeface="Wingdings" panose="05000000000000000000" pitchFamily="2" charset="2"/>
              <a:buChar char="§"/>
            </a:pPr>
            <a:r>
              <a:rPr lang="pt-BR" dirty="0"/>
              <a:t> Ex.: IA </a:t>
            </a:r>
            <a:r>
              <a:rPr lang="pt-BR" dirty="0" smtClean="0"/>
              <a:t>é utilizada </a:t>
            </a:r>
            <a:r>
              <a:rPr lang="pt-BR" dirty="0"/>
              <a:t>para equalizar e detectar conjuntamente sinais transmitidos através de canais </a:t>
            </a:r>
            <a:r>
              <a:rPr lang="pt-BR" dirty="0" err="1"/>
              <a:t>sem-fio</a:t>
            </a:r>
            <a:r>
              <a:rPr lang="pt-BR" dirty="0"/>
              <a:t> e óticos, </a:t>
            </a:r>
            <a:r>
              <a:rPr lang="pt-BR" dirty="0" smtClean="0"/>
              <a:t>considerando conjuntamente </a:t>
            </a:r>
            <a:r>
              <a:rPr lang="pt-BR" dirty="0"/>
              <a:t>os efeitos de ambos os </a:t>
            </a:r>
            <a:r>
              <a:rPr lang="pt-BR" dirty="0" smtClean="0"/>
              <a:t>canais. </a:t>
            </a:r>
            <a:endParaRPr lang="pt-BR" dirty="0"/>
          </a:p>
          <a:p>
            <a:r>
              <a:rPr lang="pt-BR" b="1" dirty="0" err="1"/>
              <a:t>Pré</a:t>
            </a:r>
            <a:r>
              <a:rPr lang="pt-BR" b="1" dirty="0"/>
              <a:t>-distorção</a:t>
            </a:r>
          </a:p>
          <a:p>
            <a:pPr lvl="1"/>
            <a:r>
              <a:rPr lang="pt-BR" dirty="0"/>
              <a:t>Ex.: IA é utilizada para aproximar uma equação que aumente a região linear de um amplificador de potência.</a:t>
            </a:r>
          </a:p>
          <a:p>
            <a:r>
              <a:rPr lang="pt-BR" b="1" dirty="0"/>
              <a:t>E vários outros </a:t>
            </a:r>
            <a:r>
              <a:rPr lang="pt-BR" b="1" dirty="0" smtClean="0"/>
              <a:t>tópicos.</a:t>
            </a:r>
            <a:endParaRPr lang="pt-BR" b="1" dirty="0"/>
          </a:p>
        </p:txBody>
      </p:sp>
      <p:sp>
        <p:nvSpPr>
          <p:cNvPr id="4" name="Retângulo 3">
            <a:extLst>
              <a:ext uri="{FF2B5EF4-FFF2-40B4-BE49-F238E27FC236}">
                <a16:creationId xmlns="" xmlns:a16="http://schemas.microsoft.com/office/drawing/2014/main" id="{86C912F4-C831-43E6-B271-540A4814C16E}"/>
              </a:ext>
            </a:extLst>
          </p:cNvPr>
          <p:cNvSpPr/>
          <p:nvPr/>
        </p:nvSpPr>
        <p:spPr>
          <a:xfrm>
            <a:off x="4315424" y="6550223"/>
            <a:ext cx="4597797" cy="307777"/>
          </a:xfrm>
          <a:prstGeom prst="rect">
            <a:avLst/>
          </a:prstGeom>
        </p:spPr>
        <p:txBody>
          <a:bodyPr wrap="none">
            <a:spAutoFit/>
          </a:bodyPr>
          <a:lstStyle/>
          <a:p>
            <a:r>
              <a:rPr lang="pt-BR" sz="1400" b="1" dirty="0"/>
              <a:t>Fonte</a:t>
            </a:r>
            <a:r>
              <a:rPr lang="pt-BR" sz="1400" dirty="0"/>
              <a:t>: </a:t>
            </a:r>
            <a:r>
              <a:rPr lang="pt-BR" sz="1400" dirty="0">
                <a:hlinkClick r:id="rId3"/>
              </a:rPr>
              <a:t>https://mlc.committees.comsoc.org/research-library/</a:t>
            </a:r>
            <a:endParaRPr lang="pt-BR" sz="1400" dirty="0"/>
          </a:p>
        </p:txBody>
      </p:sp>
      <p:pic>
        <p:nvPicPr>
          <p:cNvPr id="1026" name="Picture 2" descr="Image result for telecommunications systems machine learning">
            <a:extLst>
              <a:ext uri="{FF2B5EF4-FFF2-40B4-BE49-F238E27FC236}">
                <a16:creationId xmlns="" xmlns:a16="http://schemas.microsoft.com/office/drawing/2014/main" id="{26F896E4-93C0-4161-A75E-501357FD88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05729" y="3398821"/>
            <a:ext cx="1676948" cy="11159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telecommunications systems machine learning">
            <a:extLst>
              <a:ext uri="{FF2B5EF4-FFF2-40B4-BE49-F238E27FC236}">
                <a16:creationId xmlns="" xmlns:a16="http://schemas.microsoft.com/office/drawing/2014/main" id="{5A2698E2-BB44-48FA-9C6B-C667C53B26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84478" y="5578752"/>
            <a:ext cx="1907522" cy="12219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applications of artificial intelligence">
            <a:extLst>
              <a:ext uri="{FF2B5EF4-FFF2-40B4-BE49-F238E27FC236}">
                <a16:creationId xmlns="" xmlns:a16="http://schemas.microsoft.com/office/drawing/2014/main" id="{D913A2EF-E112-435A-B2D4-B117329AC3A2}"/>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2066" t="12693" r="22239" b="17550"/>
          <a:stretch/>
        </p:blipFill>
        <p:spPr bwMode="auto">
          <a:xfrm>
            <a:off x="10405729" y="1145721"/>
            <a:ext cx="1676948" cy="1226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460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846EE508-37BB-400E-8BCC-954E48122BFE}"/>
              </a:ext>
            </a:extLst>
          </p:cNvPr>
          <p:cNvSpPr>
            <a:spLocks noGrp="1"/>
          </p:cNvSpPr>
          <p:nvPr>
            <p:ph type="title"/>
          </p:nvPr>
        </p:nvSpPr>
        <p:spPr/>
        <p:txBody>
          <a:bodyPr/>
          <a:lstStyle/>
          <a:p>
            <a:r>
              <a:rPr lang="pt-BR" dirty="0"/>
              <a:t>Exemplos i</a:t>
            </a:r>
            <a:r>
              <a:rPr lang="pt-BR" dirty="0" smtClean="0"/>
              <a:t>nteressantes do uso de IA</a:t>
            </a:r>
            <a:endParaRPr lang="pt-BR" dirty="0"/>
          </a:p>
        </p:txBody>
      </p:sp>
      <p:sp>
        <p:nvSpPr>
          <p:cNvPr id="3" name="Espaço Reservado para Conteúdo 2">
            <a:extLst>
              <a:ext uri="{FF2B5EF4-FFF2-40B4-BE49-F238E27FC236}">
                <a16:creationId xmlns="" xmlns:a16="http://schemas.microsoft.com/office/drawing/2014/main" id="{DD3FFC3A-2F46-4ADE-B3D6-B680B7C23C2C}"/>
              </a:ext>
            </a:extLst>
          </p:cNvPr>
          <p:cNvSpPr>
            <a:spLocks noGrp="1"/>
          </p:cNvSpPr>
          <p:nvPr>
            <p:ph idx="1"/>
          </p:nvPr>
        </p:nvSpPr>
        <p:spPr>
          <a:xfrm>
            <a:off x="838200" y="1825625"/>
            <a:ext cx="8305800" cy="4351338"/>
          </a:xfrm>
        </p:spPr>
        <p:txBody>
          <a:bodyPr>
            <a:normAutofit fontScale="85000" lnSpcReduction="10000"/>
          </a:bodyPr>
          <a:lstStyle/>
          <a:p>
            <a:r>
              <a:rPr lang="pt-BR" b="1" dirty="0"/>
              <a:t>Predição de surtos de doenças infecciosas</a:t>
            </a:r>
            <a:r>
              <a:rPr lang="pt-BR" dirty="0"/>
              <a:t>: IA previu em Dezembro de 2019 o novo surto de corona vírus e onde ele apareceria em seguida. </a:t>
            </a:r>
            <a:endParaRPr lang="pt-BR" dirty="0" smtClean="0"/>
          </a:p>
          <a:p>
            <a:r>
              <a:rPr lang="pt-BR" b="1" dirty="0" smtClean="0"/>
              <a:t>Ajuda no diagnóstico de doenças</a:t>
            </a:r>
            <a:r>
              <a:rPr lang="pt-BR" dirty="0" smtClean="0"/>
              <a:t>: IA tem sido usada para ajudar médicos a </a:t>
            </a:r>
            <a:r>
              <a:rPr lang="pt-BR" dirty="0"/>
              <a:t>diagnosticarem </a:t>
            </a:r>
            <a:r>
              <a:rPr lang="pt-BR" dirty="0" smtClean="0"/>
              <a:t>o novo coronavírus através de imagens de raio-X e tomografias.</a:t>
            </a:r>
            <a:endParaRPr lang="pt-BR" dirty="0"/>
          </a:p>
          <a:p>
            <a:r>
              <a:rPr lang="pt-BR" b="1" dirty="0"/>
              <a:t>Criação de vídeos/fotos falsas</a:t>
            </a:r>
            <a:r>
              <a:rPr lang="pt-BR" dirty="0"/>
              <a:t>: IA foi usada para criar </a:t>
            </a:r>
            <a:r>
              <a:rPr lang="pt-BR" dirty="0" smtClean="0"/>
              <a:t>um vídeo </a:t>
            </a:r>
            <a:r>
              <a:rPr lang="pt-BR" dirty="0"/>
              <a:t>viral utilizando trecho de “A Usurpadora” para falsificar uma conversa entre Lula e Bolsonaro.</a:t>
            </a:r>
          </a:p>
          <a:p>
            <a:r>
              <a:rPr lang="pt-BR" b="1" dirty="0"/>
              <a:t>Criação de novos medicamentos</a:t>
            </a:r>
            <a:r>
              <a:rPr lang="pt-BR" dirty="0"/>
              <a:t>: IA foi utilizada para criar uma nova droga capaz de combater o transtorno obsessivo-compulsivo (TOC</a:t>
            </a:r>
            <a:r>
              <a:rPr lang="pt-BR" dirty="0" smtClean="0"/>
              <a:t>). Encurtou o tempo para encontrar um novo medicamento de 4 para menos de 1 ano.</a:t>
            </a:r>
            <a:endParaRPr lang="pt-BR" dirty="0"/>
          </a:p>
          <a:p>
            <a:endParaRPr lang="pt-BR" dirty="0"/>
          </a:p>
          <a:p>
            <a:endParaRPr lang="pt-BR" dirty="0"/>
          </a:p>
        </p:txBody>
      </p:sp>
      <p:pic>
        <p:nvPicPr>
          <p:cNvPr id="1026" name="Picture 2" descr="Image result for coronavirus">
            <a:extLst>
              <a:ext uri="{FF2B5EF4-FFF2-40B4-BE49-F238E27FC236}">
                <a16:creationId xmlns="" xmlns:a16="http://schemas.microsoft.com/office/drawing/2014/main" id="{3CC0B2C1-6C1B-48E9-9C7F-58FEEACBC2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0728" y="1027906"/>
            <a:ext cx="2501222" cy="14053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Jair Bolsonaro e Lula &quot;protagonizam&quot; cena de &quot;A Usurpadora&quot; em vídeo deepfake - Reprodução/Twitter Bruno Sartori">
            <a:hlinkClick r:id="rId4"/>
            <a:extLst>
              <a:ext uri="{FF2B5EF4-FFF2-40B4-BE49-F238E27FC236}">
                <a16:creationId xmlns="" xmlns:a16="http://schemas.microsoft.com/office/drawing/2014/main" id="{9778A538-FD9E-42BA-B1F8-F4372AAC0D9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09206" y="2994555"/>
            <a:ext cx="2499670" cy="14053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IA cria droga toc">
            <a:extLst>
              <a:ext uri="{FF2B5EF4-FFF2-40B4-BE49-F238E27FC236}">
                <a16:creationId xmlns="" xmlns:a16="http://schemas.microsoft.com/office/drawing/2014/main" id="{9AE9BCAA-C25E-4F49-AD0A-1BE9C8D0A9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2589" y="4933639"/>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06151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Foco do Curso</a:t>
            </a:r>
          </a:p>
        </p:txBody>
      </p:sp>
      <p:sp>
        <p:nvSpPr>
          <p:cNvPr id="3" name="Content Placeholder 2"/>
          <p:cNvSpPr>
            <a:spLocks noGrp="1"/>
          </p:cNvSpPr>
          <p:nvPr>
            <p:ph idx="1"/>
          </p:nvPr>
        </p:nvSpPr>
        <p:spPr>
          <a:xfrm>
            <a:off x="838199" y="1919760"/>
            <a:ext cx="11217813" cy="4832732"/>
          </a:xfrm>
        </p:spPr>
        <p:txBody>
          <a:bodyPr>
            <a:normAutofit fontScale="77500" lnSpcReduction="20000"/>
          </a:bodyPr>
          <a:lstStyle/>
          <a:p>
            <a:r>
              <a:rPr lang="pt-BR" dirty="0"/>
              <a:t>Como vimos, IA é um termo muito amplo, abrangendo várias sub-áreas ou objetivos, que é usado para designar máquinas capazes executar </a:t>
            </a:r>
            <a:r>
              <a:rPr lang="pt-BR" b="1" i="1" dirty="0"/>
              <a:t>tarefas</a:t>
            </a:r>
            <a:r>
              <a:rPr lang="pt-BR" dirty="0"/>
              <a:t> de forma inteligente</a:t>
            </a:r>
            <a:r>
              <a:rPr lang="pt-BR" dirty="0" smtClean="0"/>
              <a:t>.</a:t>
            </a:r>
          </a:p>
          <a:p>
            <a:r>
              <a:rPr lang="pt-BR" dirty="0" smtClean="0"/>
              <a:t>Como um curso abrangendo todas essas sub-áreas seria muito longo, o foco do nosso curso será no estudo </a:t>
            </a:r>
            <a:r>
              <a:rPr lang="pt-BR" dirty="0"/>
              <a:t>dos principais algoritmos de </a:t>
            </a:r>
            <a:r>
              <a:rPr lang="pt-BR" b="1" i="1" dirty="0"/>
              <a:t>Aprendizado de Máquina</a:t>
            </a:r>
            <a:r>
              <a:rPr lang="pt-BR" dirty="0"/>
              <a:t>. </a:t>
            </a:r>
            <a:endParaRPr lang="pt-BR" dirty="0" smtClean="0"/>
          </a:p>
          <a:p>
            <a:r>
              <a:rPr lang="pt-BR" sz="3100" b="1" dirty="0" smtClean="0">
                <a:solidFill>
                  <a:srgbClr val="FF0000"/>
                </a:solidFill>
              </a:rPr>
              <a:t>Por </a:t>
            </a:r>
            <a:r>
              <a:rPr lang="pt-BR" sz="3100" b="1" dirty="0">
                <a:solidFill>
                  <a:srgbClr val="FF0000"/>
                </a:solidFill>
              </a:rPr>
              <a:t>quê?</a:t>
            </a:r>
          </a:p>
          <a:p>
            <a:pPr lvl="1">
              <a:buFont typeface="Wingdings" panose="05000000000000000000" pitchFamily="2" charset="2"/>
              <a:buChar char="§"/>
            </a:pPr>
            <a:r>
              <a:rPr lang="pt-BR" dirty="0"/>
              <a:t>ML oferece ferramentas importantes para a solução eficiente de vários problemas de telecomunicações (pós-graduação stricto sensu em telecomunicações) e outros.</a:t>
            </a:r>
          </a:p>
          <a:p>
            <a:pPr lvl="2">
              <a:buFont typeface="Courier New" panose="02070309020205020404" pitchFamily="49" charset="0"/>
              <a:buChar char="o"/>
            </a:pPr>
            <a:r>
              <a:rPr lang="pt-BR" sz="2300" b="1" i="1" dirty="0"/>
              <a:t>Exemplo: Controle e otimização de parâmetros de sistemas complexos</a:t>
            </a:r>
            <a:r>
              <a:rPr lang="pt-BR" sz="2300" dirty="0"/>
              <a:t>: o número de parâmetros que um sistema 5G (PHY, MAC, etc.) precisa controlar e otimizar é muito grande e crescerá mais com o 6G.</a:t>
            </a:r>
          </a:p>
          <a:p>
            <a:pPr lvl="3">
              <a:buFont typeface="Wingdings" panose="05000000000000000000" pitchFamily="2" charset="2"/>
              <a:buChar char="q"/>
            </a:pPr>
            <a:r>
              <a:rPr lang="pt-BR" sz="2100" dirty="0"/>
              <a:t>Imagine se você pudesse otimizar </a:t>
            </a:r>
            <a:r>
              <a:rPr lang="pt-BR" sz="2100" b="1" i="1" dirty="0"/>
              <a:t>globalmente</a:t>
            </a:r>
            <a:r>
              <a:rPr lang="pt-BR" sz="2100" dirty="0"/>
              <a:t> todos os parâmetros do sistema apenas utilizando dados reais coletados da rede?</a:t>
            </a:r>
          </a:p>
          <a:p>
            <a:pPr lvl="3">
              <a:buFont typeface="Wingdings" panose="05000000000000000000" pitchFamily="2" charset="2"/>
              <a:buChar char="q"/>
            </a:pPr>
            <a:r>
              <a:rPr lang="pt-BR" sz="2100" dirty="0"/>
              <a:t>Mais ainda, imagine se você pudesse treinar um modelo que </a:t>
            </a:r>
            <a:r>
              <a:rPr lang="pt-BR" sz="2100" b="1" i="1" dirty="0"/>
              <a:t>aprendesse</a:t>
            </a:r>
            <a:r>
              <a:rPr lang="pt-BR" sz="2100" dirty="0"/>
              <a:t> um sistema de transmissão e recepção ótimo para um dado canal?</a:t>
            </a:r>
          </a:p>
          <a:p>
            <a:pPr lvl="1">
              <a:buFont typeface="Wingdings" panose="05000000000000000000" pitchFamily="2" charset="2"/>
              <a:buChar char="§"/>
            </a:pPr>
            <a:r>
              <a:rPr lang="pt-BR" b="1" i="1" dirty="0"/>
              <a:t>Redução de complexidade/custo</a:t>
            </a:r>
            <a:r>
              <a:rPr lang="pt-BR" dirty="0"/>
              <a:t>: vários algoritmos de </a:t>
            </a:r>
            <a:r>
              <a:rPr lang="pt-BR" dirty="0" smtClean="0"/>
              <a:t>telecomunicações </a:t>
            </a:r>
            <a:r>
              <a:rPr lang="pt-BR" dirty="0"/>
              <a:t>que apresentam desempenho ótimo não são utilizados na prática pois possuem complexidade computacional e/ou custos proibitivos.</a:t>
            </a:r>
          </a:p>
          <a:p>
            <a:pPr lvl="1">
              <a:buFont typeface="Wingdings" panose="05000000000000000000" pitchFamily="2" charset="2"/>
              <a:buChar char="§"/>
            </a:pPr>
            <a:r>
              <a:rPr lang="pt-BR" b="1" i="1" dirty="0"/>
              <a:t>Oportunidades</a:t>
            </a:r>
            <a:r>
              <a:rPr lang="pt-BR" dirty="0"/>
              <a:t>: Pesquisas sobre a aplicação de aprendizado de máquina a problemas de </a:t>
            </a:r>
            <a:r>
              <a:rPr lang="pt-BR" dirty="0" smtClean="0"/>
              <a:t>telecomunicações </a:t>
            </a:r>
            <a:r>
              <a:rPr lang="pt-BR" dirty="0"/>
              <a:t>ainda estão em fase de exploração. Além de muitos empregos na área de análise de </a:t>
            </a:r>
            <a:r>
              <a:rPr lang="pt-BR" dirty="0" smtClean="0"/>
              <a:t>dados.</a:t>
            </a:r>
            <a:endParaRPr lang="pt-BR" dirty="0"/>
          </a:p>
        </p:txBody>
      </p:sp>
      <p:pic>
        <p:nvPicPr>
          <p:cNvPr id="4" name="Picture 4" descr="Image result for aprendizado de máquina">
            <a:extLst>
              <a:ext uri="{FF2B5EF4-FFF2-40B4-BE49-F238E27FC236}">
                <a16:creationId xmlns="" xmlns:a16="http://schemas.microsoft.com/office/drawing/2014/main" id="{4530CE78-625F-49E3-B829-A2E7FD1CE2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95" t="15041" r="27482" b="9164"/>
          <a:stretch/>
        </p:blipFill>
        <p:spPr bwMode="auto">
          <a:xfrm>
            <a:off x="5036102" y="364571"/>
            <a:ext cx="1266726" cy="10970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ai2-s2-public.s3.amazonaws.com/figures/2017-08-08/300bf7120329bf0b44bc36a4d09f0eb10b809a2a/1-Figure1-1.png">
            <a:extLst>
              <a:ext uri="{FF2B5EF4-FFF2-40B4-BE49-F238E27FC236}">
                <a16:creationId xmlns="" xmlns:a16="http://schemas.microsoft.com/office/drawing/2014/main" id="{F64A4819-E380-489B-8EA9-2DC28730E29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50" r="2315" b="12023"/>
          <a:stretch/>
        </p:blipFill>
        <p:spPr bwMode="auto">
          <a:xfrm>
            <a:off x="7069541" y="136053"/>
            <a:ext cx="3381902" cy="1555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3989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495FF1AF-6B81-43EF-BE92-BCF1CDD14F74}"/>
              </a:ext>
            </a:extLst>
          </p:cNvPr>
          <p:cNvSpPr>
            <a:spLocks noGrp="1"/>
          </p:cNvSpPr>
          <p:nvPr>
            <p:ph type="title"/>
          </p:nvPr>
        </p:nvSpPr>
        <p:spPr>
          <a:xfrm>
            <a:off x="838200" y="365125"/>
            <a:ext cx="10515600" cy="1325563"/>
          </a:xfrm>
        </p:spPr>
        <p:txBody>
          <a:bodyPr/>
          <a:lstStyle/>
          <a:p>
            <a:r>
              <a:rPr lang="pt-BR" dirty="0" smtClean="0"/>
              <a:t>Mas então, o </a:t>
            </a:r>
            <a:r>
              <a:rPr lang="pt-BR" dirty="0"/>
              <a:t>que é ML?</a:t>
            </a:r>
          </a:p>
        </p:txBody>
      </p:sp>
      <p:sp>
        <p:nvSpPr>
          <p:cNvPr id="3" name="Espaço Reservado para Conteúdo 2">
            <a:extLst>
              <a:ext uri="{FF2B5EF4-FFF2-40B4-BE49-F238E27FC236}">
                <a16:creationId xmlns="" xmlns:a16="http://schemas.microsoft.com/office/drawing/2014/main" id="{1DC35696-D7B6-4CDE-8C2A-EEC8E7C03603}"/>
              </a:ext>
            </a:extLst>
          </p:cNvPr>
          <p:cNvSpPr>
            <a:spLocks noGrp="1"/>
          </p:cNvSpPr>
          <p:nvPr>
            <p:ph idx="1"/>
          </p:nvPr>
        </p:nvSpPr>
        <p:spPr>
          <a:xfrm>
            <a:off x="838200" y="1825625"/>
            <a:ext cx="10953466" cy="4895216"/>
          </a:xfrm>
        </p:spPr>
        <p:txBody>
          <a:bodyPr>
            <a:normAutofit lnSpcReduction="10000"/>
          </a:bodyPr>
          <a:lstStyle/>
          <a:p>
            <a:r>
              <a:rPr lang="pt-BR" dirty="0" smtClean="0"/>
              <a:t>É uma sub-área </a:t>
            </a:r>
            <a:r>
              <a:rPr lang="pt-BR" dirty="0"/>
              <a:t>ou objetivo da inteligência artificial.</a:t>
            </a:r>
          </a:p>
          <a:p>
            <a:r>
              <a:rPr lang="pt-BR" dirty="0" smtClean="0"/>
              <a:t>O termo foi cunhado </a:t>
            </a:r>
            <a:r>
              <a:rPr lang="pt-BR" dirty="0"/>
              <a:t>em 1959, por Arthur </a:t>
            </a:r>
            <a:r>
              <a:rPr lang="pt-BR" dirty="0" smtClean="0"/>
              <a:t>Samuel, que o definiu como o</a:t>
            </a:r>
            <a:r>
              <a:rPr lang="pt-BR" dirty="0"/>
              <a:t> “</a:t>
            </a:r>
            <a:r>
              <a:rPr lang="pt-BR" i="1" dirty="0"/>
              <a:t>campo de estudo que dá aos computadores a habilidade de aprender sem serem explicitamente programados</a:t>
            </a:r>
            <a:r>
              <a:rPr lang="pt-BR" dirty="0"/>
              <a:t>”.</a:t>
            </a:r>
          </a:p>
          <a:p>
            <a:r>
              <a:rPr lang="pt-BR" dirty="0" smtClean="0"/>
              <a:t>Uma outra definição </a:t>
            </a:r>
            <a:r>
              <a:rPr lang="pt-BR" dirty="0"/>
              <a:t>interessante feita por Jojo John Moolayil </a:t>
            </a:r>
            <a:r>
              <a:rPr lang="pt-BR" dirty="0" smtClean="0"/>
              <a:t>é “</a:t>
            </a:r>
            <a:r>
              <a:rPr lang="pt-BR" i="1" dirty="0" smtClean="0"/>
              <a:t>Aprendizado </a:t>
            </a:r>
            <a:r>
              <a:rPr lang="pt-BR" i="1" dirty="0"/>
              <a:t>de máquina é o processo de </a:t>
            </a:r>
            <a:r>
              <a:rPr lang="pt-BR" b="1" i="1" dirty="0"/>
              <a:t>induzir</a:t>
            </a:r>
            <a:r>
              <a:rPr lang="pt-BR" i="1" dirty="0"/>
              <a:t> inteligência em uma máquina sem que ela seja explicitamente </a:t>
            </a:r>
            <a:r>
              <a:rPr lang="pt-BR" i="1" dirty="0" smtClean="0"/>
              <a:t>programada</a:t>
            </a:r>
            <a:r>
              <a:rPr lang="pt-BR" dirty="0" smtClean="0"/>
              <a:t>”.</a:t>
            </a:r>
            <a:endParaRPr lang="pt-BR" b="1" i="1" dirty="0"/>
          </a:p>
          <a:p>
            <a:pPr lvl="1">
              <a:buFont typeface="Wingdings" panose="05000000000000000000" pitchFamily="2" charset="2"/>
              <a:buChar char="§"/>
            </a:pPr>
            <a:r>
              <a:rPr lang="pt-BR" b="1" dirty="0"/>
              <a:t>Indução</a:t>
            </a:r>
            <a:r>
              <a:rPr lang="pt-BR" dirty="0"/>
              <a:t>: aprender um </a:t>
            </a:r>
            <a:r>
              <a:rPr lang="pt-BR" dirty="0" smtClean="0"/>
              <a:t>modelo ou padrão </a:t>
            </a:r>
            <a:r>
              <a:rPr lang="pt-BR" dirty="0"/>
              <a:t>geral a partir de </a:t>
            </a:r>
            <a:r>
              <a:rPr lang="pt-BR" dirty="0" smtClean="0"/>
              <a:t>exemplos.</a:t>
            </a:r>
            <a:endParaRPr lang="pt-BR" dirty="0"/>
          </a:p>
          <a:p>
            <a:r>
              <a:rPr lang="pt-BR" dirty="0"/>
              <a:t>Algoritmos de ML são </a:t>
            </a:r>
            <a:r>
              <a:rPr lang="pt-BR" b="1" i="1" dirty="0"/>
              <a:t>orientados a dados</a:t>
            </a:r>
            <a:r>
              <a:rPr lang="pt-BR" dirty="0"/>
              <a:t>, ou seja, eles aprendem automaticamente um </a:t>
            </a:r>
            <a:r>
              <a:rPr lang="pt-BR" dirty="0" smtClean="0"/>
              <a:t>modelo/padrão geral (i.e., generalizar) a </a:t>
            </a:r>
            <a:r>
              <a:rPr lang="pt-BR" dirty="0"/>
              <a:t>partir de grandes volumes de </a:t>
            </a:r>
            <a:r>
              <a:rPr lang="pt-BR" dirty="0" smtClean="0"/>
              <a:t>dados (i.e., exemplos).</a:t>
            </a:r>
            <a:endParaRPr lang="pt-BR" dirty="0"/>
          </a:p>
          <a:p>
            <a:r>
              <a:rPr lang="pt-BR" b="1" dirty="0"/>
              <a:t>Exemplo</a:t>
            </a:r>
            <a:r>
              <a:rPr lang="pt-BR" dirty="0"/>
              <a:t>: filtro de </a:t>
            </a:r>
            <a:r>
              <a:rPr lang="pt-BR" dirty="0" smtClean="0"/>
              <a:t>spam do Gmail.</a:t>
            </a:r>
            <a:endParaRPr lang="pt-BR" dirty="0"/>
          </a:p>
        </p:txBody>
      </p:sp>
      <p:pic>
        <p:nvPicPr>
          <p:cNvPr id="5122" name="Picture 2" descr="https://www.oulu.fi/sites/default/files/11/machines%20_decide.jpg">
            <a:extLst>
              <a:ext uri="{FF2B5EF4-FFF2-40B4-BE49-F238E27FC236}">
                <a16:creationId xmlns="" xmlns:a16="http://schemas.microsoft.com/office/drawing/2014/main" id="{6B8DD7A2-43EE-406C-8FF3-BC9A04CF3B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5376" y="119465"/>
            <a:ext cx="2088319" cy="139303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i.vas3k.ru/full/80c.jpg">
            <a:extLst>
              <a:ext uri="{FF2B5EF4-FFF2-40B4-BE49-F238E27FC236}">
                <a16:creationId xmlns="" xmlns:a16="http://schemas.microsoft.com/office/drawing/2014/main" id="{034238ED-6058-4E7C-B5D5-B2771BDD304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01151" y="365125"/>
            <a:ext cx="3263553" cy="1666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12407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84E2DCF-FDA9-4ABD-8E85-844A20C70ACB}"/>
              </a:ext>
            </a:extLst>
          </p:cNvPr>
          <p:cNvSpPr>
            <a:spLocks noGrp="1"/>
          </p:cNvSpPr>
          <p:nvPr>
            <p:ph type="title"/>
          </p:nvPr>
        </p:nvSpPr>
        <p:spPr>
          <a:xfrm>
            <a:off x="838200" y="232554"/>
            <a:ext cx="10515600" cy="806337"/>
          </a:xfrm>
        </p:spPr>
        <p:txBody>
          <a:bodyPr/>
          <a:lstStyle/>
          <a:p>
            <a:r>
              <a:rPr lang="pt-BR" dirty="0"/>
              <a:t>Por </a:t>
            </a:r>
            <a:r>
              <a:rPr lang="pt-BR" dirty="0" smtClean="0"/>
              <a:t>que </a:t>
            </a:r>
            <a:r>
              <a:rPr lang="pt-BR" dirty="0"/>
              <a:t>ML se tornou tão </a:t>
            </a:r>
            <a:r>
              <a:rPr lang="pt-BR" dirty="0" smtClean="0"/>
              <a:t>difundido?</a:t>
            </a:r>
            <a:endParaRPr lang="pt-BR" dirty="0"/>
          </a:p>
        </p:txBody>
      </p:sp>
      <p:sp>
        <p:nvSpPr>
          <p:cNvPr id="3" name="Espaço Reservado para Conteúdo 2">
            <a:extLst>
              <a:ext uri="{FF2B5EF4-FFF2-40B4-BE49-F238E27FC236}">
                <a16:creationId xmlns="" xmlns:a16="http://schemas.microsoft.com/office/drawing/2014/main" id="{D1E156CA-EDE6-4AAA-95E9-0EE6CEBF17AD}"/>
              </a:ext>
            </a:extLst>
          </p:cNvPr>
          <p:cNvSpPr>
            <a:spLocks noGrp="1"/>
          </p:cNvSpPr>
          <p:nvPr>
            <p:ph idx="1"/>
          </p:nvPr>
        </p:nvSpPr>
        <p:spPr>
          <a:xfrm>
            <a:off x="838200" y="1364776"/>
            <a:ext cx="11147474" cy="4372882"/>
          </a:xfrm>
        </p:spPr>
        <p:txBody>
          <a:bodyPr>
            <a:normAutofit fontScale="85000" lnSpcReduction="20000"/>
          </a:bodyPr>
          <a:lstStyle/>
          <a:p>
            <a:pPr marL="0" indent="0">
              <a:buNone/>
            </a:pPr>
            <a:r>
              <a:rPr lang="pt-BR" dirty="0" smtClean="0"/>
              <a:t>Alguns dos principais motivos são:</a:t>
            </a:r>
          </a:p>
          <a:p>
            <a:r>
              <a:rPr lang="pt-BR" dirty="0" smtClean="0"/>
              <a:t>Vivemos </a:t>
            </a:r>
            <a:r>
              <a:rPr lang="pt-BR" dirty="0"/>
              <a:t>na era da informação. Nessa era, um volume sem precedentes de dados (de </a:t>
            </a:r>
            <a:r>
              <a:rPr lang="pt-BR" dirty="0" err="1"/>
              <a:t>tera</a:t>
            </a:r>
            <a:r>
              <a:rPr lang="pt-BR" dirty="0"/>
              <a:t> a </a:t>
            </a:r>
            <a:r>
              <a:rPr lang="pt-BR" dirty="0" err="1"/>
              <a:t>petabytes</a:t>
            </a:r>
            <a:r>
              <a:rPr lang="pt-BR" dirty="0"/>
              <a:t>) está disponível, impossibilitando sua análise por nós seres humanos. </a:t>
            </a:r>
            <a:endParaRPr lang="pt-BR" dirty="0" smtClean="0"/>
          </a:p>
          <a:p>
            <a:r>
              <a:rPr lang="pt-BR" dirty="0" smtClean="0"/>
              <a:t>Porém</a:t>
            </a:r>
            <a:r>
              <a:rPr lang="pt-BR" dirty="0"/>
              <a:t>, para modelos de </a:t>
            </a:r>
            <a:r>
              <a:rPr lang="pt-BR" dirty="0" smtClean="0"/>
              <a:t>ML isso não é um problema e sim uma solução, pois quanto </a:t>
            </a:r>
            <a:r>
              <a:rPr lang="pt-BR" dirty="0"/>
              <a:t>mais dados melhor será o aprendizado.</a:t>
            </a:r>
          </a:p>
          <a:p>
            <a:r>
              <a:rPr lang="pt-BR" dirty="0" smtClean="0"/>
              <a:t>Hoje em dia, dados são preciosíssimos e a extração de novas informações (úteis) vale ouro.</a:t>
            </a:r>
            <a:endParaRPr lang="pt-BR" dirty="0"/>
          </a:p>
          <a:p>
            <a:r>
              <a:rPr lang="pt-BR" dirty="0" smtClean="0"/>
              <a:t>O surgimento </a:t>
            </a:r>
            <a:r>
              <a:rPr lang="pt-BR" dirty="0"/>
              <a:t>de recursos computacionais poderosos tais como GPUs, </a:t>
            </a:r>
            <a:r>
              <a:rPr lang="pt-BR" dirty="0" smtClean="0"/>
              <a:t>FPGAs</a:t>
            </a:r>
            <a:r>
              <a:rPr lang="pt-BR" dirty="0"/>
              <a:t> </a:t>
            </a:r>
            <a:r>
              <a:rPr lang="pt-BR" dirty="0" smtClean="0"/>
              <a:t>e </a:t>
            </a:r>
            <a:r>
              <a:rPr lang="pt-BR" dirty="0"/>
              <a:t>CPUs com múltiplos cores.</a:t>
            </a:r>
          </a:p>
          <a:p>
            <a:r>
              <a:rPr lang="pt-BR" dirty="0"/>
              <a:t>Surgimento de </a:t>
            </a:r>
            <a:r>
              <a:rPr lang="pt-BR" dirty="0" smtClean="0"/>
              <a:t>novas e eficientes </a:t>
            </a:r>
            <a:r>
              <a:rPr lang="pt-BR" dirty="0"/>
              <a:t>estratégias/técnicas de treinamento (i.e., </a:t>
            </a:r>
            <a:r>
              <a:rPr lang="pt-BR" dirty="0" smtClean="0"/>
              <a:t>aprendizagem), e.g., deep-learning, reinforment-learning, etc.</a:t>
            </a:r>
            <a:endParaRPr lang="pt-BR" dirty="0"/>
          </a:p>
          <a:p>
            <a:r>
              <a:rPr lang="pt-BR" dirty="0"/>
              <a:t>Existência de frameworks </a:t>
            </a:r>
            <a:r>
              <a:rPr lang="pt-BR" dirty="0" smtClean="0"/>
              <a:t>e bibliotecas poderosas que </a:t>
            </a:r>
            <a:r>
              <a:rPr lang="pt-BR" dirty="0"/>
              <a:t>facilitam o desenvolvimento de soluções com ML</a:t>
            </a:r>
            <a:r>
              <a:rPr lang="pt-BR" dirty="0" smtClean="0"/>
              <a:t>.</a:t>
            </a:r>
            <a:endParaRPr lang="pt-BR" dirty="0"/>
          </a:p>
        </p:txBody>
      </p:sp>
      <p:pic>
        <p:nvPicPr>
          <p:cNvPr id="4098" name="Picture 2" descr="Image result for tensorflow logo">
            <a:extLst>
              <a:ext uri="{FF2B5EF4-FFF2-40B4-BE49-F238E27FC236}">
                <a16:creationId xmlns="" xmlns:a16="http://schemas.microsoft.com/office/drawing/2014/main" id="{B9A1D4E3-9D1C-4A3E-944D-BA941DCBD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288" y="5737657"/>
            <a:ext cx="1279012" cy="106584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pytorch logo">
            <a:extLst>
              <a:ext uri="{FF2B5EF4-FFF2-40B4-BE49-F238E27FC236}">
                <a16:creationId xmlns="" xmlns:a16="http://schemas.microsoft.com/office/drawing/2014/main" id="{6A0D8B6B-9A8B-4981-B678-86257C33A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6514" y="6284071"/>
            <a:ext cx="2100563" cy="41760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scikit learn logo">
            <a:extLst>
              <a:ext uri="{FF2B5EF4-FFF2-40B4-BE49-F238E27FC236}">
                <a16:creationId xmlns="" xmlns:a16="http://schemas.microsoft.com/office/drawing/2014/main" id="{87129D40-D136-4716-8871-12CAEC6039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3630" y="5496678"/>
            <a:ext cx="2113420" cy="113958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keras logo">
            <a:extLst>
              <a:ext uri="{FF2B5EF4-FFF2-40B4-BE49-F238E27FC236}">
                <a16:creationId xmlns="" xmlns:a16="http://schemas.microsoft.com/office/drawing/2014/main" id="{33CCF501-0E9C-4C8C-BFCC-713767570E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0498" y="5872695"/>
            <a:ext cx="2266371" cy="65762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mage result for theano logo">
            <a:extLst>
              <a:ext uri="{FF2B5EF4-FFF2-40B4-BE49-F238E27FC236}">
                <a16:creationId xmlns="" xmlns:a16="http://schemas.microsoft.com/office/drawing/2014/main" id="{579B04DE-B2DC-4ED7-AA9D-5AAA958057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8670" y="5496678"/>
            <a:ext cx="2190237" cy="60385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pandas data mining logo">
            <a:extLst>
              <a:ext uri="{FF2B5EF4-FFF2-40B4-BE49-F238E27FC236}">
                <a16:creationId xmlns="" xmlns:a16="http://schemas.microsoft.com/office/drawing/2014/main" id="{A9345AF3-EF63-4F70-A5B2-8F8ED0E283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61452" y="5599519"/>
            <a:ext cx="1931812" cy="1203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0942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220079F9-71B9-4466-B35D-68523A745D24}"/>
              </a:ext>
            </a:extLst>
          </p:cNvPr>
          <p:cNvSpPr>
            <a:spLocks noGrp="1"/>
          </p:cNvSpPr>
          <p:nvPr>
            <p:ph type="title"/>
          </p:nvPr>
        </p:nvSpPr>
        <p:spPr/>
        <p:txBody>
          <a:bodyPr/>
          <a:lstStyle/>
          <a:p>
            <a:r>
              <a:rPr lang="pt-BR" dirty="0"/>
              <a:t>Tipos de </a:t>
            </a:r>
            <a:r>
              <a:rPr lang="pt-BR" dirty="0" smtClean="0"/>
              <a:t>Aprendizado de Máquina</a:t>
            </a:r>
            <a:endParaRPr lang="pt-BR" dirty="0"/>
          </a:p>
        </p:txBody>
      </p:sp>
      <p:sp>
        <p:nvSpPr>
          <p:cNvPr id="3" name="Espaço Reservado para Conteúdo 2">
            <a:extLst>
              <a:ext uri="{FF2B5EF4-FFF2-40B4-BE49-F238E27FC236}">
                <a16:creationId xmlns="" xmlns:a16="http://schemas.microsoft.com/office/drawing/2014/main" id="{5BA8D271-087B-414B-ABC6-D7C5E7367E33}"/>
              </a:ext>
            </a:extLst>
          </p:cNvPr>
          <p:cNvSpPr>
            <a:spLocks noGrp="1"/>
          </p:cNvSpPr>
          <p:nvPr>
            <p:ph idx="1"/>
          </p:nvPr>
        </p:nvSpPr>
        <p:spPr>
          <a:xfrm>
            <a:off x="838200" y="1825624"/>
            <a:ext cx="6367819" cy="4819875"/>
          </a:xfrm>
        </p:spPr>
        <p:txBody>
          <a:bodyPr/>
          <a:lstStyle/>
          <a:p>
            <a:pPr fontAlgn="base"/>
            <a:r>
              <a:rPr lang="pt-BR" dirty="0" smtClean="0"/>
              <a:t>Os algoritmos de aprendizado de máquina podem ser agrupados nas seguintes categorias: </a:t>
            </a:r>
          </a:p>
          <a:p>
            <a:pPr lvl="1" fontAlgn="base">
              <a:buFont typeface="Wingdings" panose="05000000000000000000" pitchFamily="2" charset="2"/>
              <a:buChar char="§"/>
            </a:pPr>
            <a:r>
              <a:rPr lang="pt-BR" sz="2800" dirty="0" smtClean="0"/>
              <a:t>Supervisionado</a:t>
            </a:r>
            <a:endParaRPr lang="pt-BR" sz="2800" dirty="0"/>
          </a:p>
          <a:p>
            <a:pPr lvl="1">
              <a:buFont typeface="Wingdings" panose="05000000000000000000" pitchFamily="2" charset="2"/>
              <a:buChar char="§"/>
            </a:pPr>
            <a:r>
              <a:rPr lang="pt-BR" sz="2800" dirty="0" smtClean="0"/>
              <a:t>Não-Supervisionado</a:t>
            </a:r>
            <a:endParaRPr lang="pt-BR" sz="2800" dirty="0"/>
          </a:p>
          <a:p>
            <a:pPr lvl="1">
              <a:buFont typeface="Wingdings" panose="05000000000000000000" pitchFamily="2" charset="2"/>
              <a:buChar char="§"/>
            </a:pPr>
            <a:r>
              <a:rPr lang="pt-BR" sz="2800" dirty="0" smtClean="0"/>
              <a:t>Semi-Supervisionado</a:t>
            </a:r>
            <a:endParaRPr lang="pt-BR" sz="2800" dirty="0"/>
          </a:p>
          <a:p>
            <a:pPr lvl="1">
              <a:buFont typeface="Wingdings" panose="05000000000000000000" pitchFamily="2" charset="2"/>
              <a:buChar char="§"/>
            </a:pPr>
            <a:r>
              <a:rPr lang="pt-BR" sz="2800" dirty="0" smtClean="0"/>
              <a:t>Por </a:t>
            </a:r>
            <a:r>
              <a:rPr lang="pt-BR" sz="2800" dirty="0"/>
              <a:t>R</a:t>
            </a:r>
            <a:r>
              <a:rPr lang="pt-BR" sz="2800" dirty="0" smtClean="0"/>
              <a:t>eforço</a:t>
            </a:r>
          </a:p>
          <a:p>
            <a:pPr lvl="1">
              <a:buFont typeface="Wingdings" panose="05000000000000000000" pitchFamily="2" charset="2"/>
              <a:buChar char="§"/>
            </a:pPr>
            <a:r>
              <a:rPr lang="pt-BR" sz="2800" dirty="0"/>
              <a:t>Metaheurístico</a:t>
            </a:r>
          </a:p>
        </p:txBody>
      </p:sp>
      <p:pic>
        <p:nvPicPr>
          <p:cNvPr id="3074" name="Picture 2" descr="Image result for machine learning">
            <a:extLst>
              <a:ext uri="{FF2B5EF4-FFF2-40B4-BE49-F238E27FC236}">
                <a16:creationId xmlns="" xmlns:a16="http://schemas.microsoft.com/office/drawing/2014/main" id="{0F1D94CB-2EF0-4960-BC00-8889565E9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1469" y="1423621"/>
            <a:ext cx="4431451" cy="5055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80086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 disciplina</a:t>
            </a:r>
            <a:endParaRPr lang="pt-BR" dirty="0"/>
          </a:p>
        </p:txBody>
      </p:sp>
      <p:sp>
        <p:nvSpPr>
          <p:cNvPr id="3" name="Content Placeholder 2"/>
          <p:cNvSpPr>
            <a:spLocks noGrp="1"/>
          </p:cNvSpPr>
          <p:nvPr>
            <p:ph idx="1"/>
          </p:nvPr>
        </p:nvSpPr>
        <p:spPr>
          <a:xfrm>
            <a:off x="838200" y="1825624"/>
            <a:ext cx="10939818" cy="4698005"/>
          </a:xfrm>
        </p:spPr>
        <p:txBody>
          <a:bodyPr>
            <a:normAutofit/>
          </a:bodyPr>
          <a:lstStyle/>
          <a:p>
            <a:r>
              <a:rPr lang="pt-BR" dirty="0" smtClean="0"/>
              <a:t>Introdução ao aprendizado de máquina.</a:t>
            </a:r>
          </a:p>
          <a:p>
            <a:r>
              <a:rPr lang="pt-BR" dirty="0" smtClean="0"/>
              <a:t>Como o próprio nome diz, é um curso introdutório onde veremos os conceitos básicos de funcionamento de vários </a:t>
            </a:r>
            <a:r>
              <a:rPr lang="pt-BR" b="1" i="1" dirty="0" smtClean="0"/>
              <a:t>algoritmos de aprendizado de máquina</a:t>
            </a:r>
            <a:r>
              <a:rPr lang="pt-BR" dirty="0" smtClean="0"/>
              <a:t> ou </a:t>
            </a:r>
            <a:r>
              <a:rPr lang="pt-BR" dirty="0"/>
              <a:t>do </a:t>
            </a:r>
            <a:r>
              <a:rPr lang="pt-BR" dirty="0" smtClean="0"/>
              <a:t>Inglês</a:t>
            </a:r>
            <a:r>
              <a:rPr lang="pt-BR" dirty="0"/>
              <a:t>, </a:t>
            </a:r>
            <a:r>
              <a:rPr lang="pt-BR" b="1" i="1" dirty="0"/>
              <a:t>machine learning</a:t>
            </a:r>
            <a:r>
              <a:rPr lang="pt-BR" dirty="0"/>
              <a:t> </a:t>
            </a:r>
            <a:r>
              <a:rPr lang="pt-BR" dirty="0" smtClean="0"/>
              <a:t>(ML).</a:t>
            </a:r>
          </a:p>
          <a:p>
            <a:r>
              <a:rPr lang="pt-BR" dirty="0" smtClean="0"/>
              <a:t>Não nós aprofundaremos nos conceitos matemáticos envolvidos.</a:t>
            </a:r>
          </a:p>
          <a:p>
            <a:r>
              <a:rPr lang="pt-BR" dirty="0" smtClean="0"/>
              <a:t>Porém, precisamos conhecer Python e alguns conceitos de álgebra linear e estatística.</a:t>
            </a:r>
          </a:p>
          <a:p>
            <a:endParaRPr lang="pt-BR" dirty="0" smtClean="0"/>
          </a:p>
          <a:p>
            <a:endParaRPr lang="pt-BR" dirty="0"/>
          </a:p>
        </p:txBody>
      </p:sp>
    </p:spTree>
    <p:extLst>
      <p:ext uri="{BB962C8B-B14F-4D97-AF65-F5344CB8AC3E}">
        <p14:creationId xmlns:p14="http://schemas.microsoft.com/office/powerpoint/2010/main" val="548055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F3CD54D-41DC-4133-94C4-3D55FAE4E35C}"/>
              </a:ext>
            </a:extLst>
          </p:cNvPr>
          <p:cNvSpPr>
            <a:spLocks noGrp="1"/>
          </p:cNvSpPr>
          <p:nvPr>
            <p:ph type="title"/>
          </p:nvPr>
        </p:nvSpPr>
        <p:spPr>
          <a:xfrm>
            <a:off x="838200" y="184036"/>
            <a:ext cx="10515600" cy="1040133"/>
          </a:xfrm>
        </p:spPr>
        <p:txBody>
          <a:bodyPr/>
          <a:lstStyle/>
          <a:p>
            <a:r>
              <a:rPr lang="pt-BR" dirty="0"/>
              <a:t>Aprendizado Supervisionado</a:t>
            </a:r>
          </a:p>
        </p:txBody>
      </p:sp>
      <p:pic>
        <p:nvPicPr>
          <p:cNvPr id="1028" name="Picture 4" descr="Image result for supervised learning">
            <a:extLst>
              <a:ext uri="{FF2B5EF4-FFF2-40B4-BE49-F238E27FC236}">
                <a16:creationId xmlns="" xmlns:a16="http://schemas.microsoft.com/office/drawing/2014/main" id="{2520F4EA-1E3E-4F3B-97C0-DF47861DCD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6824" y="2452687"/>
            <a:ext cx="3672825" cy="117493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miro.medium.com/max/552/1*jxtW98_gbItw728vFB-0HA.png">
            <a:extLst>
              <a:ext uri="{FF2B5EF4-FFF2-40B4-BE49-F238E27FC236}">
                <a16:creationId xmlns="" xmlns:a16="http://schemas.microsoft.com/office/drawing/2014/main" id="{9E902420-A711-4761-85CD-304C79D0C45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949" t="2184" r="18486" b="3044"/>
          <a:stretch/>
        </p:blipFill>
        <p:spPr bwMode="auto">
          <a:xfrm>
            <a:off x="9144000" y="205109"/>
            <a:ext cx="2897569" cy="20381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classification supervised learning">
            <a:extLst>
              <a:ext uri="{FF2B5EF4-FFF2-40B4-BE49-F238E27FC236}">
                <a16:creationId xmlns="" xmlns:a16="http://schemas.microsoft.com/office/drawing/2014/main" id="{E760E9A0-55F1-4D37-8AA3-36758861E0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6870" y="4470122"/>
            <a:ext cx="2342260" cy="208461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979D29AC-E01B-406F-AC75-55866B75A7CC}"/>
                  </a:ext>
                </a:extLst>
              </p:cNvPr>
              <p:cNvSpPr>
                <a:spLocks noGrp="1"/>
              </p:cNvSpPr>
              <p:nvPr>
                <p:ph idx="1"/>
              </p:nvPr>
            </p:nvSpPr>
            <p:spPr>
              <a:xfrm>
                <a:off x="542441" y="1416676"/>
                <a:ext cx="8601559" cy="5138057"/>
              </a:xfrm>
            </p:spPr>
            <p:txBody>
              <a:bodyPr>
                <a:normAutofit fontScale="92500" lnSpcReduction="20000"/>
              </a:bodyPr>
              <a:lstStyle/>
              <a:p>
                <a:pPr>
                  <a:spcBef>
                    <a:spcPts val="600"/>
                  </a:spcBef>
                </a:pPr>
                <a:r>
                  <a:rPr lang="pt-BR" dirty="0" smtClean="0"/>
                  <a:t>No aprendizado </a:t>
                </a:r>
                <a:r>
                  <a:rPr lang="pt-BR" dirty="0"/>
                  <a:t>supervisionado </a:t>
                </a:r>
                <a:r>
                  <a:rPr lang="pt-BR" dirty="0" smtClean="0"/>
                  <a:t>a </a:t>
                </a:r>
                <a:r>
                  <a:rPr lang="pt-BR" dirty="0"/>
                  <a:t>máquina sabe o que </a:t>
                </a:r>
                <a:r>
                  <a:rPr lang="pt-BR" dirty="0" smtClean="0"/>
                  <a:t>aprender, ou seja, além das entradas ela tem acesso às respostas esperadas.</a:t>
                </a:r>
                <a:endParaRPr lang="pt-BR" dirty="0"/>
              </a:p>
              <a:p>
                <a:pPr>
                  <a:spcBef>
                    <a:spcPts val="600"/>
                  </a:spcBef>
                </a:pPr>
                <a:r>
                  <a:rPr lang="pt-BR" dirty="0" smtClean="0"/>
                  <a:t>Neste tipo de aprendizado, os dados ou exemplos </a:t>
                </a:r>
                <a:r>
                  <a:rPr lang="pt-BR" dirty="0"/>
                  <a:t>de </a:t>
                </a:r>
                <a:r>
                  <a:rPr lang="pt-BR" dirty="0" smtClean="0"/>
                  <a:t>treinamento incluem os </a:t>
                </a:r>
                <a:r>
                  <a:rPr lang="pt-BR" b="1" i="1" dirty="0" smtClean="0"/>
                  <a:t>atributos</a:t>
                </a:r>
                <a:r>
                  <a:rPr lang="pt-BR" dirty="0" smtClean="0"/>
                  <a:t>, </a:t>
                </a:r>
                <a14:m>
                  <m:oMath xmlns:m="http://schemas.openxmlformats.org/officeDocument/2006/math">
                    <m:r>
                      <a:rPr lang="pt-BR" b="1" i="1" smtClean="0">
                        <a:latin typeface="Cambria Math" panose="02040503050406030204" pitchFamily="18" charset="0"/>
                      </a:rPr>
                      <m:t>𝒙</m:t>
                    </m:r>
                  </m:oMath>
                </a14:m>
                <a:r>
                  <a:rPr lang="pt-BR" dirty="0" smtClean="0"/>
                  <a:t>, que são a entrada do </a:t>
                </a:r>
                <a:r>
                  <a:rPr lang="pt-BR" dirty="0"/>
                  <a:t>algoritmo de ML </a:t>
                </a:r>
                <a:r>
                  <a:rPr lang="pt-BR" dirty="0" smtClean="0"/>
                  <a:t>e as </a:t>
                </a:r>
                <a:r>
                  <a:rPr lang="pt-BR" b="1" i="1" dirty="0"/>
                  <a:t>soluções </a:t>
                </a:r>
                <a:r>
                  <a:rPr lang="pt-BR" b="1" i="1" dirty="0" smtClean="0"/>
                  <a:t>desejadas</a:t>
                </a:r>
                <a:r>
                  <a:rPr lang="pt-BR" dirty="0" smtClean="0"/>
                  <a:t>, </a:t>
                </a:r>
                <a14:m>
                  <m:oMath xmlns:m="http://schemas.openxmlformats.org/officeDocument/2006/math">
                    <m:r>
                      <a:rPr lang="pt-BR" b="0" i="1" smtClean="0">
                        <a:latin typeface="Cambria Math" panose="02040503050406030204" pitchFamily="18" charset="0"/>
                      </a:rPr>
                      <m:t>𝑦</m:t>
                    </m:r>
                  </m:oMath>
                </a14:m>
                <a:r>
                  <a:rPr lang="pt-BR" dirty="0" smtClean="0"/>
                  <a:t>, (i.e., as respostas corretas), </a:t>
                </a:r>
                <a:r>
                  <a:rPr lang="pt-BR" dirty="0"/>
                  <a:t>chamadas de </a:t>
                </a:r>
                <a:r>
                  <a:rPr lang="pt-BR" b="1" i="1" dirty="0"/>
                  <a:t>rótulos</a:t>
                </a:r>
                <a:r>
                  <a:rPr lang="pt-BR" dirty="0"/>
                  <a:t> </a:t>
                </a:r>
                <a:r>
                  <a:rPr lang="pt-BR" dirty="0" smtClean="0"/>
                  <a:t>(ou </a:t>
                </a:r>
                <a:r>
                  <a:rPr lang="pt-BR" i="1" dirty="0" smtClean="0"/>
                  <a:t>labels</a:t>
                </a:r>
                <a:r>
                  <a:rPr lang="pt-BR" dirty="0" smtClean="0"/>
                  <a:t>, do Inglês).</a:t>
                </a:r>
                <a:endParaRPr lang="pt-BR" dirty="0"/>
              </a:p>
              <a:p>
                <a:pPr>
                  <a:spcBef>
                    <a:spcPts val="600"/>
                  </a:spcBef>
                </a:pPr>
                <a:r>
                  <a:rPr lang="pt-BR" b="1" dirty="0" smtClean="0"/>
                  <a:t>Tarefa</a:t>
                </a:r>
                <a:r>
                  <a:rPr lang="pt-BR" dirty="0" smtClean="0"/>
                  <a:t>: </a:t>
                </a:r>
                <a:r>
                  <a:rPr lang="pt-BR" dirty="0"/>
                  <a:t>o</a:t>
                </a:r>
                <a:r>
                  <a:rPr lang="pt-BR" dirty="0" smtClean="0"/>
                  <a:t>s modelos supervisionados de ML devem </a:t>
                </a:r>
                <a:r>
                  <a:rPr lang="pt-BR" b="1" i="1" dirty="0" smtClean="0"/>
                  <a:t>aprender</a:t>
                </a:r>
                <a:r>
                  <a:rPr lang="pt-BR" dirty="0" smtClean="0"/>
                  <a:t> </a:t>
                </a:r>
                <a:r>
                  <a:rPr lang="pt-BR" dirty="0"/>
                  <a:t>uma </a:t>
                </a:r>
                <a:r>
                  <a:rPr lang="pt-BR" b="1" i="1" dirty="0"/>
                  <a:t>função</a:t>
                </a:r>
                <a:r>
                  <a:rPr lang="pt-BR" dirty="0"/>
                  <a:t> que mapeie as entradas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nas </a:t>
                </a:r>
                <a:r>
                  <a:rPr lang="pt-BR" dirty="0" smtClean="0"/>
                  <a:t>saídas </a:t>
                </a:r>
                <a14:m>
                  <m:oMath xmlns:m="http://schemas.openxmlformats.org/officeDocument/2006/math">
                    <m:r>
                      <a:rPr lang="pt-BR" i="1">
                        <a:latin typeface="Cambria Math" panose="02040503050406030204" pitchFamily="18" charset="0"/>
                      </a:rPr>
                      <m:t>𝑦</m:t>
                    </m:r>
                  </m:oMath>
                </a14:m>
                <a:r>
                  <a:rPr lang="pt-BR" dirty="0" smtClean="0"/>
                  <a:t>, ou seja,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a:t>.</a:t>
                </a:r>
              </a:p>
              <a:p>
                <a:pPr>
                  <a:spcBef>
                    <a:spcPts val="600"/>
                  </a:spcBef>
                </a:pPr>
                <a:r>
                  <a:rPr lang="pt-BR" dirty="0" smtClean="0"/>
                  <a:t>Esse tipo de aprendizado pode </a:t>
                </a:r>
                <a:r>
                  <a:rPr lang="pt-BR" dirty="0"/>
                  <a:t>ser dividido em problemas </a:t>
                </a:r>
                <a:r>
                  <a:rPr lang="pt-BR" dirty="0" smtClean="0"/>
                  <a:t>de </a:t>
                </a:r>
                <a:r>
                  <a:rPr lang="pt-BR" b="1" i="1" dirty="0"/>
                  <a:t>Regressão</a:t>
                </a:r>
                <a:r>
                  <a:rPr lang="pt-BR" dirty="0"/>
                  <a:t> e </a:t>
                </a:r>
                <a:r>
                  <a:rPr lang="pt-BR" b="1" i="1" dirty="0"/>
                  <a:t>Classificação</a:t>
                </a:r>
                <a:r>
                  <a:rPr lang="pt-BR" dirty="0" smtClean="0"/>
                  <a:t>.</a:t>
                </a:r>
              </a:p>
              <a:p>
                <a:pPr lvl="1">
                  <a:spcBef>
                    <a:spcPts val="600"/>
                  </a:spcBef>
                  <a:buFont typeface="Wingdings" panose="05000000000000000000" pitchFamily="2" charset="2"/>
                  <a:buChar char="§"/>
                </a:pPr>
                <a:r>
                  <a:rPr lang="pt-BR" b="1" dirty="0"/>
                  <a:t>Regressão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infinito </a:t>
                </a:r>
                <a:r>
                  <a:rPr lang="pt-BR" dirty="0"/>
                  <a:t>de valores, i.e., números reais</a:t>
                </a:r>
                <a:r>
                  <a:rPr lang="pt-BR" dirty="0" smtClean="0"/>
                  <a:t>.</a:t>
                </a:r>
                <a:endParaRPr lang="pt-BR" dirty="0"/>
              </a:p>
              <a:p>
                <a:pPr lvl="1">
                  <a:spcBef>
                    <a:spcPts val="600"/>
                  </a:spcBef>
                  <a:buFont typeface="Wingdings" panose="05000000000000000000" pitchFamily="2" charset="2"/>
                  <a:buChar char="§"/>
                </a:pPr>
                <a:r>
                  <a:rPr lang="pt-BR" b="1" dirty="0" smtClean="0"/>
                  <a:t>Classificação</a:t>
                </a:r>
                <a:r>
                  <a:rPr lang="pt-BR" dirty="0" smtClean="0"/>
                  <a:t>: o rótulo</a:t>
                </a:r>
                <a:r>
                  <a:rPr lang="pt-BR" dirty="0"/>
                  <a:t>,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finito </a:t>
                </a:r>
                <a:r>
                  <a:rPr lang="pt-BR" dirty="0"/>
                  <a:t>de valores, i.e., </a:t>
                </a:r>
                <a:r>
                  <a:rPr lang="pt-BR" dirty="0" smtClean="0"/>
                  <a:t>conjunto finito de classes.</a:t>
                </a:r>
                <a:endParaRPr lang="pt-BR" dirty="0"/>
              </a:p>
            </p:txBody>
          </p:sp>
        </mc:Choice>
        <mc:Fallback xmlns="">
          <p:sp>
            <p:nvSpPr>
              <p:cNvPr id="3" name="Espaço Reservado para Conteúdo 2">
                <a:extLst>
                  <a:ext uri="{FF2B5EF4-FFF2-40B4-BE49-F238E27FC236}">
                    <a16:creationId xmlns:a16="http://schemas.microsoft.com/office/drawing/2014/main" xmlns="" xmlns:a14="http://schemas.microsoft.com/office/drawing/2010/main" id="{979D29AC-E01B-406F-AC75-55866B75A7CC}"/>
                  </a:ext>
                </a:extLst>
              </p:cNvPr>
              <p:cNvSpPr>
                <a:spLocks noGrp="1" noRot="1" noChangeAspect="1" noMove="1" noResize="1" noEditPoints="1" noAdjustHandles="1" noChangeArrowheads="1" noChangeShapeType="1" noTextEdit="1"/>
              </p:cNvSpPr>
              <p:nvPr>
                <p:ph idx="1"/>
              </p:nvPr>
            </p:nvSpPr>
            <p:spPr>
              <a:xfrm>
                <a:off x="542441" y="1416676"/>
                <a:ext cx="8601559" cy="5138057"/>
              </a:xfrm>
              <a:blipFill rotWithShape="0">
                <a:blip r:embed="rId6"/>
                <a:stretch>
                  <a:fillRect l="-1134" t="-2966" r="-1559" b="-356"/>
                </a:stretch>
              </a:blipFill>
            </p:spPr>
            <p:txBody>
              <a:bodyPr/>
              <a:lstStyle/>
              <a:p>
                <a:r>
                  <a:rPr lang="pt-BR">
                    <a:noFill/>
                  </a:rPr>
                  <a:t> </a:t>
                </a:r>
              </a:p>
            </p:txBody>
          </p:sp>
        </mc:Fallback>
      </mc:AlternateContent>
    </p:spTree>
    <p:extLst>
      <p:ext uri="{BB962C8B-B14F-4D97-AF65-F5344CB8AC3E}">
        <p14:creationId xmlns:p14="http://schemas.microsoft.com/office/powerpoint/2010/main" val="17707148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E99E848-1AFD-48E3-BD45-EA959AA414F5}"/>
              </a:ext>
            </a:extLst>
          </p:cNvPr>
          <p:cNvSpPr>
            <a:spLocks noGrp="1"/>
          </p:cNvSpPr>
          <p:nvPr>
            <p:ph type="title"/>
          </p:nvPr>
        </p:nvSpPr>
        <p:spPr/>
        <p:txBody>
          <a:bodyPr/>
          <a:lstStyle/>
          <a:p>
            <a:r>
              <a:rPr lang="pt-BR" dirty="0"/>
              <a:t>Principais Algoritmos para Aprendizado Supervisionado</a:t>
            </a:r>
          </a:p>
        </p:txBody>
      </p:sp>
      <p:sp>
        <p:nvSpPr>
          <p:cNvPr id="3" name="Espaço Reservado para Conteúdo 2">
            <a:extLst>
              <a:ext uri="{FF2B5EF4-FFF2-40B4-BE49-F238E27FC236}">
                <a16:creationId xmlns="" xmlns:a16="http://schemas.microsoft.com/office/drawing/2014/main" id="{79FFA3EA-68FD-404F-984C-E8FFF3827C6D}"/>
              </a:ext>
            </a:extLst>
          </p:cNvPr>
          <p:cNvSpPr>
            <a:spLocks noGrp="1"/>
          </p:cNvSpPr>
          <p:nvPr>
            <p:ph idx="1"/>
          </p:nvPr>
        </p:nvSpPr>
        <p:spPr>
          <a:xfrm>
            <a:off x="838200" y="1825625"/>
            <a:ext cx="11079480" cy="3255661"/>
          </a:xfrm>
        </p:spPr>
        <p:txBody>
          <a:bodyPr>
            <a:normAutofit fontScale="85000" lnSpcReduction="20000"/>
          </a:bodyPr>
          <a:lstStyle/>
          <a:p>
            <a:r>
              <a:rPr lang="pt-BR" dirty="0" smtClean="0"/>
              <a:t>Regressão Linear.</a:t>
            </a:r>
          </a:p>
          <a:p>
            <a:r>
              <a:rPr lang="pt-BR" dirty="0"/>
              <a:t>Regressão </a:t>
            </a:r>
            <a:r>
              <a:rPr lang="pt-BR" dirty="0" smtClean="0"/>
              <a:t>Logística.</a:t>
            </a:r>
          </a:p>
          <a:p>
            <a:r>
              <a:rPr lang="pt-BR" dirty="0" smtClean="0"/>
              <a:t>k </a:t>
            </a:r>
            <a:r>
              <a:rPr lang="pt-BR" dirty="0"/>
              <a:t>vizinhos mais </a:t>
            </a:r>
            <a:r>
              <a:rPr lang="pt-BR" dirty="0" smtClean="0"/>
              <a:t>próximos (</a:t>
            </a:r>
            <a:r>
              <a:rPr lang="pt-BR" i="1" dirty="0" smtClean="0"/>
              <a:t>k-nearest </a:t>
            </a:r>
            <a:r>
              <a:rPr lang="pt-BR" i="1" dirty="0"/>
              <a:t>neighbors </a:t>
            </a:r>
            <a:r>
              <a:rPr lang="pt-BR" dirty="0" smtClean="0"/>
              <a:t>- k-NN).</a:t>
            </a:r>
            <a:endParaRPr lang="pt-BR" dirty="0"/>
          </a:p>
          <a:p>
            <a:r>
              <a:rPr lang="pt-BR" dirty="0" smtClean="0"/>
              <a:t>Arvores </a:t>
            </a:r>
            <a:r>
              <a:rPr lang="pt-BR" dirty="0"/>
              <a:t>de </a:t>
            </a:r>
            <a:r>
              <a:rPr lang="pt-BR" dirty="0" smtClean="0"/>
              <a:t>Decisão (</a:t>
            </a:r>
            <a:r>
              <a:rPr lang="pt-BR" i="1" dirty="0" smtClean="0"/>
              <a:t>Decision Trees</a:t>
            </a:r>
            <a:r>
              <a:rPr lang="pt-BR" dirty="0" smtClean="0"/>
              <a:t>).</a:t>
            </a:r>
            <a:endParaRPr lang="pt-BR" dirty="0"/>
          </a:p>
          <a:p>
            <a:r>
              <a:rPr lang="pt-BR" dirty="0"/>
              <a:t>Florestas </a:t>
            </a:r>
            <a:r>
              <a:rPr lang="pt-BR" dirty="0" smtClean="0"/>
              <a:t>Aleatórias (</a:t>
            </a:r>
            <a:r>
              <a:rPr lang="pt-BR" i="1" dirty="0" smtClean="0"/>
              <a:t>Random Forests</a:t>
            </a:r>
            <a:r>
              <a:rPr lang="pt-BR" dirty="0" smtClean="0"/>
              <a:t>).</a:t>
            </a:r>
            <a:endParaRPr lang="pt-BR" dirty="0"/>
          </a:p>
          <a:p>
            <a:r>
              <a:rPr lang="pt-BR" dirty="0"/>
              <a:t>Máquinas de Vetores de </a:t>
            </a:r>
            <a:r>
              <a:rPr lang="pt-BR" dirty="0" smtClean="0"/>
              <a:t>Suporte (</a:t>
            </a:r>
            <a:r>
              <a:rPr lang="pt-BR" i="1" dirty="0" smtClean="0"/>
              <a:t>Support </a:t>
            </a:r>
            <a:r>
              <a:rPr lang="pt-BR" i="1" dirty="0"/>
              <a:t>Vector Machines </a:t>
            </a:r>
            <a:r>
              <a:rPr lang="pt-BR" dirty="0" smtClean="0"/>
              <a:t>- SVMs).</a:t>
            </a:r>
            <a:endParaRPr lang="pt-BR" dirty="0"/>
          </a:p>
          <a:p>
            <a:r>
              <a:rPr lang="pt-BR" dirty="0"/>
              <a:t>Redes Neurais Artificiais</a:t>
            </a:r>
          </a:p>
          <a:p>
            <a:pPr lvl="1"/>
            <a:r>
              <a:rPr lang="pt-BR" dirty="0"/>
              <a:t>Alguns tipos </a:t>
            </a:r>
            <a:r>
              <a:rPr lang="pt-BR" dirty="0" smtClean="0"/>
              <a:t>podem </a:t>
            </a:r>
            <a:r>
              <a:rPr lang="pt-BR" dirty="0"/>
              <a:t>ser </a:t>
            </a:r>
            <a:r>
              <a:rPr lang="pt-BR" dirty="0" smtClean="0"/>
              <a:t>não-supervisionados, e.g., </a:t>
            </a:r>
            <a:r>
              <a:rPr lang="pt-BR" dirty="0" err="1"/>
              <a:t>auto-codificadores</a:t>
            </a:r>
            <a:r>
              <a:rPr lang="pt-BR" dirty="0"/>
              <a:t>. Outros tipos podem ser semi-supervisionados, como as redes de crenças profundas </a:t>
            </a:r>
            <a:r>
              <a:rPr lang="pt-BR" dirty="0" smtClean="0"/>
              <a:t>(do Inglês, Deep </a:t>
            </a:r>
            <a:r>
              <a:rPr lang="pt-BR" dirty="0"/>
              <a:t>Belief Networks).</a:t>
            </a:r>
          </a:p>
        </p:txBody>
      </p:sp>
      <p:pic>
        <p:nvPicPr>
          <p:cNvPr id="4" name="Picture 3"/>
          <p:cNvPicPr>
            <a:picLocks noChangeAspect="1"/>
          </p:cNvPicPr>
          <p:nvPr/>
        </p:nvPicPr>
        <p:blipFill>
          <a:blip r:embed="rId3"/>
          <a:stretch>
            <a:fillRect/>
          </a:stretch>
        </p:blipFill>
        <p:spPr>
          <a:xfrm>
            <a:off x="3538516" y="5271896"/>
            <a:ext cx="4258968" cy="1398896"/>
          </a:xfrm>
          <a:prstGeom prst="rect">
            <a:avLst/>
          </a:prstGeom>
        </p:spPr>
      </p:pic>
      <p:pic>
        <p:nvPicPr>
          <p:cNvPr id="5" name="Picture 4"/>
          <p:cNvPicPr>
            <a:picLocks noChangeAspect="1"/>
          </p:cNvPicPr>
          <p:nvPr/>
        </p:nvPicPr>
        <p:blipFill>
          <a:blip r:embed="rId4"/>
          <a:stretch>
            <a:fillRect/>
          </a:stretch>
        </p:blipFill>
        <p:spPr>
          <a:xfrm>
            <a:off x="968187" y="5215935"/>
            <a:ext cx="2246007" cy="1567966"/>
          </a:xfrm>
          <a:prstGeom prst="rect">
            <a:avLst/>
          </a:prstGeom>
        </p:spPr>
      </p:pic>
      <p:sp>
        <p:nvSpPr>
          <p:cNvPr id="6" name="TextBox 5"/>
          <p:cNvSpPr txBox="1"/>
          <p:nvPr/>
        </p:nvSpPr>
        <p:spPr>
          <a:xfrm>
            <a:off x="2281865" y="4942786"/>
            <a:ext cx="5298783" cy="276999"/>
          </a:xfrm>
          <a:prstGeom prst="rect">
            <a:avLst/>
          </a:prstGeom>
          <a:noFill/>
        </p:spPr>
        <p:txBody>
          <a:bodyPr wrap="square" rtlCol="0">
            <a:spAutoFit/>
          </a:bodyPr>
          <a:lstStyle/>
          <a:p>
            <a:r>
              <a:rPr lang="pt-BR" sz="1200" b="1" dirty="0" smtClean="0"/>
              <a:t>Exemplos</a:t>
            </a:r>
            <a:r>
              <a:rPr lang="pt-BR" sz="1200" dirty="0" smtClean="0"/>
              <a:t>: predição de perda por caminho e da ocupação do espectro.</a:t>
            </a:r>
            <a:endParaRPr lang="pt-BR" sz="1200" dirty="0"/>
          </a:p>
        </p:txBody>
      </p:sp>
      <p:pic>
        <p:nvPicPr>
          <p:cNvPr id="7" name="Picture 8" descr="Convolutional Neural Network Tutorial: From Basic to Advanced -  MissingLink.a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29346" y="1209990"/>
            <a:ext cx="4188334" cy="9613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Decision Tree vs. Random Forest - Which Algorithm Should you Us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89911" y="2535553"/>
            <a:ext cx="2338316" cy="14992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Artificial Neural Networks for Machine Learning - Every aspect you need to  know about - DataFlair"/>
          <p:cNvPicPr>
            <a:picLocks noChangeAspect="1" noChangeArrowheads="1"/>
          </p:cNvPicPr>
          <p:nvPr/>
        </p:nvPicPr>
        <p:blipFill rotWithShape="1">
          <a:blip r:embed="rId7">
            <a:extLst>
              <a:ext uri="{28A0092B-C50C-407E-A947-70E740481C1C}">
                <a14:useLocalDpi xmlns:a14="http://schemas.microsoft.com/office/drawing/2010/main" val="0"/>
              </a:ext>
            </a:extLst>
          </a:blip>
          <a:srcRect t="10959"/>
          <a:stretch/>
        </p:blipFill>
        <p:spPr bwMode="auto">
          <a:xfrm>
            <a:off x="8398559" y="5271896"/>
            <a:ext cx="3028950" cy="1348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4106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6CB39B9C-599D-4DED-8180-FA8AD66BB117}"/>
              </a:ext>
            </a:extLst>
          </p:cNvPr>
          <p:cNvSpPr>
            <a:spLocks noGrp="1"/>
          </p:cNvSpPr>
          <p:nvPr>
            <p:ph type="title"/>
          </p:nvPr>
        </p:nvSpPr>
        <p:spPr>
          <a:xfrm>
            <a:off x="838200" y="365126"/>
            <a:ext cx="10515600" cy="1084466"/>
          </a:xfrm>
        </p:spPr>
        <p:txBody>
          <a:bodyPr/>
          <a:lstStyle/>
          <a:p>
            <a:r>
              <a:rPr lang="pt-BR" dirty="0"/>
              <a:t>Aprendizado Não-Supervisionado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5E0262E2-3A0F-4805-BCCB-6745237D1574}"/>
                  </a:ext>
                </a:extLst>
              </p:cNvPr>
              <p:cNvSpPr>
                <a:spLocks noGrp="1"/>
              </p:cNvSpPr>
              <p:nvPr>
                <p:ph idx="1"/>
              </p:nvPr>
            </p:nvSpPr>
            <p:spPr>
              <a:xfrm>
                <a:off x="838199" y="1634258"/>
                <a:ext cx="11238969" cy="3107681"/>
              </a:xfrm>
            </p:spPr>
            <p:txBody>
              <a:bodyPr vert="horz" lIns="91440" tIns="45720" rIns="91440" bIns="45720" rtlCol="0" anchor="t">
                <a:normAutofit fontScale="92500" lnSpcReduction="10000"/>
              </a:bodyPr>
              <a:lstStyle/>
              <a:p>
                <a:r>
                  <a:rPr lang="pt-BR" dirty="0"/>
                  <a:t>Neste tipo de aprendizado, </a:t>
                </a:r>
                <a:r>
                  <a:rPr lang="pt-BR" dirty="0" smtClean="0"/>
                  <a:t>a</a:t>
                </a:r>
                <a:r>
                  <a:rPr lang="pt-BR" dirty="0" smtClean="0">
                    <a:cs typeface="Calibri"/>
                  </a:rPr>
                  <a:t>s </a:t>
                </a:r>
                <a:r>
                  <a:rPr lang="pt-BR" dirty="0">
                    <a:cs typeface="Calibri"/>
                  </a:rPr>
                  <a:t>máquinas </a:t>
                </a:r>
                <a:r>
                  <a:rPr lang="pt-BR" dirty="0" smtClean="0">
                    <a:cs typeface="Calibri"/>
                  </a:rPr>
                  <a:t>não são informadas sobre o que aprender. Elas só recebem os exemplos de treinamento, </a:t>
                </a:r>
                <a14:m>
                  <m:oMath xmlns:m="http://schemas.openxmlformats.org/officeDocument/2006/math">
                    <m:r>
                      <a:rPr lang="pt-BR" b="1" i="1">
                        <a:latin typeface="Cambria Math" panose="02040503050406030204" pitchFamily="18" charset="0"/>
                      </a:rPr>
                      <m:t>𝒙</m:t>
                    </m:r>
                  </m:oMath>
                </a14:m>
                <a:r>
                  <a:rPr lang="pt-BR" dirty="0" smtClean="0">
                    <a:cs typeface="Calibri"/>
                  </a:rPr>
                  <a:t>.</a:t>
                </a:r>
                <a:endParaRPr lang="pt-BR" dirty="0"/>
              </a:p>
              <a:p>
                <a:r>
                  <a:rPr lang="pt-BR" dirty="0" smtClean="0"/>
                  <a:t>Neste caso, os </a:t>
                </a:r>
                <a:r>
                  <a:rPr lang="pt-BR" dirty="0"/>
                  <a:t>algoritmos </a:t>
                </a:r>
                <a:r>
                  <a:rPr lang="pt-BR" b="1" i="1" dirty="0" smtClean="0"/>
                  <a:t>aprendem/descobrem</a:t>
                </a:r>
                <a:r>
                  <a:rPr lang="pt-BR" dirty="0" smtClean="0"/>
                  <a:t> </a:t>
                </a:r>
                <a:r>
                  <a:rPr lang="pt-BR" b="1" i="1" dirty="0"/>
                  <a:t>padrões</a:t>
                </a:r>
                <a:r>
                  <a:rPr lang="pt-BR" dirty="0"/>
                  <a:t> </a:t>
                </a:r>
                <a:r>
                  <a:rPr lang="pt-BR" dirty="0" smtClean="0"/>
                  <a:t>(muitas vezes ocultos) presentes </a:t>
                </a:r>
                <a:r>
                  <a:rPr lang="pt-BR" dirty="0"/>
                  <a:t>nos dados de entrada sem a presença de rótulos.</a:t>
                </a:r>
              </a:p>
              <a:p>
                <a:r>
                  <a:rPr lang="pt-BR" b="1" dirty="0" smtClean="0"/>
                  <a:t>Tarefa</a:t>
                </a:r>
                <a:r>
                  <a:rPr lang="pt-BR" dirty="0" smtClean="0"/>
                  <a:t>: </a:t>
                </a:r>
                <a:r>
                  <a:rPr lang="pt-BR" dirty="0"/>
                  <a:t>o</a:t>
                </a:r>
                <a:r>
                  <a:rPr lang="pt-BR" dirty="0" smtClean="0"/>
                  <a:t>s modelos devem </a:t>
                </a:r>
                <a:r>
                  <a:rPr lang="pt-BR" b="1" i="1" dirty="0" smtClean="0"/>
                  <a:t>aprender/descobrir</a:t>
                </a:r>
                <a:r>
                  <a:rPr lang="pt-BR" dirty="0" smtClean="0"/>
                  <a:t> </a:t>
                </a:r>
                <a:r>
                  <a:rPr lang="pt-BR" dirty="0"/>
                  <a:t>padrões </a:t>
                </a:r>
                <a:r>
                  <a:rPr lang="pt-BR" dirty="0" smtClean="0"/>
                  <a:t>desconhecidos se baseando apenas nos exemplos de entrada.</a:t>
                </a:r>
                <a:endParaRPr lang="pt-BR" dirty="0"/>
              </a:p>
              <a:p>
                <a:r>
                  <a:rPr lang="pt-BR" dirty="0"/>
                  <a:t>Trata problemas de c</a:t>
                </a:r>
                <a:r>
                  <a:rPr lang="pt-BR" dirty="0" smtClean="0"/>
                  <a:t>lusterização</a:t>
                </a:r>
                <a:r>
                  <a:rPr lang="pt-BR" dirty="0"/>
                  <a:t>, </a:t>
                </a:r>
                <a:r>
                  <a:rPr lang="pt-BR" dirty="0" smtClean="0"/>
                  <a:t>redução de </a:t>
                </a:r>
                <a:r>
                  <a:rPr lang="pt-BR" dirty="0"/>
                  <a:t>dimensionalidade, detecção de anomalias (</a:t>
                </a:r>
                <a:r>
                  <a:rPr lang="pt-BR" i="1" dirty="0"/>
                  <a:t>outliers</a:t>
                </a:r>
                <a:r>
                  <a:rPr lang="pt-BR" dirty="0" smtClean="0"/>
                  <a:t>) e </a:t>
                </a:r>
                <a:r>
                  <a:rPr lang="pt-BR" dirty="0"/>
                  <a:t>aprendizado de regras de associação.</a:t>
                </a:r>
                <a:endParaRPr lang="pt-BR" dirty="0">
                  <a:cs typeface="Calibri"/>
                </a:endParaRPr>
              </a:p>
            </p:txBody>
          </p:sp>
        </mc:Choice>
        <mc:Fallback xmlns="">
          <p:sp>
            <p:nvSpPr>
              <p:cNvPr id="3" name="Espaço Reservado para Conteúdo 2">
                <a:extLst>
                  <a:ext uri="{FF2B5EF4-FFF2-40B4-BE49-F238E27FC236}">
                    <a16:creationId xmlns:a16="http://schemas.microsoft.com/office/drawing/2014/main" xmlns="" xmlns:a14="http://schemas.microsoft.com/office/drawing/2010/main" id="{5E0262E2-3A0F-4805-BCCB-6745237D1574}"/>
                  </a:ext>
                </a:extLst>
              </p:cNvPr>
              <p:cNvSpPr>
                <a:spLocks noGrp="1" noRot="1" noChangeAspect="1" noMove="1" noResize="1" noEditPoints="1" noAdjustHandles="1" noChangeArrowheads="1" noChangeShapeType="1" noTextEdit="1"/>
              </p:cNvSpPr>
              <p:nvPr>
                <p:ph idx="1"/>
              </p:nvPr>
            </p:nvSpPr>
            <p:spPr>
              <a:xfrm>
                <a:off x="838199" y="1634258"/>
                <a:ext cx="11238969" cy="3107681"/>
              </a:xfrm>
              <a:blipFill rotWithShape="0">
                <a:blip r:embed="rId3"/>
                <a:stretch>
                  <a:fillRect l="-813" t="-3922" r="-759" b="-2353"/>
                </a:stretch>
              </a:blipFill>
            </p:spPr>
            <p:txBody>
              <a:bodyPr/>
              <a:lstStyle/>
              <a:p>
                <a:r>
                  <a:rPr lang="pt-BR">
                    <a:noFill/>
                  </a:rPr>
                  <a:t> </a:t>
                </a:r>
              </a:p>
            </p:txBody>
          </p:sp>
        </mc:Fallback>
      </mc:AlternateContent>
      <p:pic>
        <p:nvPicPr>
          <p:cNvPr id="3074" name="Picture 2" descr="https://www.ecloudvalley.com/wp-content/uploads/2019/09/Unsupervised-learning.png">
            <a:extLst>
              <a:ext uri="{FF2B5EF4-FFF2-40B4-BE49-F238E27FC236}">
                <a16:creationId xmlns="" xmlns:a16="http://schemas.microsoft.com/office/drawing/2014/main" id="{E1E9C2D9-93F7-4EA6-9C7E-D658C245274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667" t="10299" r="3988" b="11337"/>
          <a:stretch/>
        </p:blipFill>
        <p:spPr bwMode="auto">
          <a:xfrm>
            <a:off x="266333" y="5117972"/>
            <a:ext cx="3109352" cy="13255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lideplayer.com/slide/13055479/79/images/6/Data+Compression+Reduce+data+from+3D+to+2D+Andrew+Ng.jpg">
            <a:extLst>
              <a:ext uri="{FF2B5EF4-FFF2-40B4-BE49-F238E27FC236}">
                <a16:creationId xmlns="" xmlns:a16="http://schemas.microsoft.com/office/drawing/2014/main" id="{F20F10B0-B790-4630-9FD0-F82B2B0DFAD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2627" t="15017" r="3654" b="20689"/>
          <a:stretch/>
        </p:blipFill>
        <p:spPr bwMode="auto">
          <a:xfrm>
            <a:off x="3665154" y="5117972"/>
            <a:ext cx="2878130" cy="16335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outlier ">
            <a:extLst>
              <a:ext uri="{FF2B5EF4-FFF2-40B4-BE49-F238E27FC236}">
                <a16:creationId xmlns="" xmlns:a16="http://schemas.microsoft.com/office/drawing/2014/main" id="{5E7788A9-1556-48E2-A68C-C98CBCD57CE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156" t="22250" r="68329" b="19394"/>
          <a:stretch/>
        </p:blipFill>
        <p:spPr bwMode="auto">
          <a:xfrm>
            <a:off x="7060019" y="5018132"/>
            <a:ext cx="1977429" cy="17492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users.telenet.be/martialluyts/img/basket.jpg">
            <a:extLst>
              <a:ext uri="{FF2B5EF4-FFF2-40B4-BE49-F238E27FC236}">
                <a16:creationId xmlns="" xmlns:a16="http://schemas.microsoft.com/office/drawing/2014/main" id="{91C7F0A4-66BC-4E4C-B7C9-061F6072724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900" t="10088" r="6191" b="6016"/>
          <a:stretch/>
        </p:blipFill>
        <p:spPr bwMode="auto">
          <a:xfrm>
            <a:off x="9399306" y="4933306"/>
            <a:ext cx="2566312" cy="181513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961997" y="4721350"/>
            <a:ext cx="2415085" cy="369332"/>
          </a:xfrm>
          <a:prstGeom prst="rect">
            <a:avLst/>
          </a:prstGeom>
        </p:spPr>
        <p:txBody>
          <a:bodyPr wrap="none">
            <a:spAutoFit/>
          </a:bodyPr>
          <a:lstStyle/>
          <a:p>
            <a:r>
              <a:rPr lang="pt-BR" b="1" dirty="0"/>
              <a:t>Detecção de Anomalias</a:t>
            </a:r>
            <a:endParaRPr lang="pt-BR" dirty="0"/>
          </a:p>
        </p:txBody>
      </p:sp>
      <p:sp>
        <p:nvSpPr>
          <p:cNvPr id="5" name="Rectangle 4"/>
          <p:cNvSpPr/>
          <p:nvPr/>
        </p:nvSpPr>
        <p:spPr>
          <a:xfrm>
            <a:off x="3694221" y="4688672"/>
            <a:ext cx="3052502" cy="369332"/>
          </a:xfrm>
          <a:prstGeom prst="rect">
            <a:avLst/>
          </a:prstGeom>
        </p:spPr>
        <p:txBody>
          <a:bodyPr wrap="none">
            <a:spAutoFit/>
          </a:bodyPr>
          <a:lstStyle/>
          <a:p>
            <a:r>
              <a:rPr lang="pt-BR" b="1" dirty="0"/>
              <a:t>Redução de dimensionalidade</a:t>
            </a:r>
            <a:endParaRPr lang="pt-BR" dirty="0"/>
          </a:p>
        </p:txBody>
      </p:sp>
      <p:sp>
        <p:nvSpPr>
          <p:cNvPr id="6" name="Rectangle 5"/>
          <p:cNvSpPr/>
          <p:nvPr/>
        </p:nvSpPr>
        <p:spPr>
          <a:xfrm>
            <a:off x="1101132" y="4748640"/>
            <a:ext cx="1439753" cy="369332"/>
          </a:xfrm>
          <a:prstGeom prst="rect">
            <a:avLst/>
          </a:prstGeom>
        </p:spPr>
        <p:txBody>
          <a:bodyPr wrap="none">
            <a:spAutoFit/>
          </a:bodyPr>
          <a:lstStyle/>
          <a:p>
            <a:r>
              <a:rPr lang="pt-BR" b="1" dirty="0"/>
              <a:t>Clusterização</a:t>
            </a:r>
            <a:endParaRPr lang="pt-BR" dirty="0"/>
          </a:p>
        </p:txBody>
      </p:sp>
      <p:sp>
        <p:nvSpPr>
          <p:cNvPr id="7" name="Rectangle 6"/>
          <p:cNvSpPr/>
          <p:nvPr/>
        </p:nvSpPr>
        <p:spPr>
          <a:xfrm>
            <a:off x="9592356" y="4530640"/>
            <a:ext cx="2180212" cy="369332"/>
          </a:xfrm>
          <a:prstGeom prst="rect">
            <a:avLst/>
          </a:prstGeom>
        </p:spPr>
        <p:txBody>
          <a:bodyPr wrap="none">
            <a:spAutoFit/>
          </a:bodyPr>
          <a:lstStyle/>
          <a:p>
            <a:r>
              <a:rPr lang="pt-BR" b="1" dirty="0">
                <a:cs typeface="Calibri"/>
              </a:rPr>
              <a:t>Regras de associação</a:t>
            </a:r>
            <a:endParaRPr lang="pt-BR" dirty="0"/>
          </a:p>
        </p:txBody>
      </p:sp>
      <p:pic>
        <p:nvPicPr>
          <p:cNvPr id="12" name="Picture 11"/>
          <p:cNvPicPr>
            <a:picLocks noChangeAspect="1"/>
          </p:cNvPicPr>
          <p:nvPr/>
        </p:nvPicPr>
        <p:blipFill>
          <a:blip r:embed="rId8"/>
          <a:stretch>
            <a:fillRect/>
          </a:stretch>
        </p:blipFill>
        <p:spPr>
          <a:xfrm>
            <a:off x="9183462" y="351193"/>
            <a:ext cx="2782156" cy="1283065"/>
          </a:xfrm>
          <a:prstGeom prst="rect">
            <a:avLst/>
          </a:prstGeom>
        </p:spPr>
      </p:pic>
      <p:sp>
        <p:nvSpPr>
          <p:cNvPr id="13" name="Rectangle 12"/>
          <p:cNvSpPr/>
          <p:nvPr/>
        </p:nvSpPr>
        <p:spPr>
          <a:xfrm>
            <a:off x="8956955" y="-5080"/>
            <a:ext cx="3120213" cy="369332"/>
          </a:xfrm>
          <a:prstGeom prst="rect">
            <a:avLst/>
          </a:prstGeom>
        </p:spPr>
        <p:txBody>
          <a:bodyPr wrap="none">
            <a:spAutoFit/>
          </a:bodyPr>
          <a:lstStyle/>
          <a:p>
            <a:r>
              <a:rPr lang="pt-BR" b="1" dirty="0" smtClean="0"/>
              <a:t>Aumento de </a:t>
            </a:r>
            <a:r>
              <a:rPr lang="pt-BR" b="1" dirty="0"/>
              <a:t>dimensionalidade</a:t>
            </a:r>
            <a:endParaRPr lang="pt-BR" dirty="0"/>
          </a:p>
        </p:txBody>
      </p:sp>
    </p:spTree>
    <p:extLst>
      <p:ext uri="{BB962C8B-B14F-4D97-AF65-F5344CB8AC3E}">
        <p14:creationId xmlns:p14="http://schemas.microsoft.com/office/powerpoint/2010/main" val="16751859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E99E848-1AFD-48E3-BD45-EA959AA414F5}"/>
              </a:ext>
            </a:extLst>
          </p:cNvPr>
          <p:cNvSpPr>
            <a:spLocks noGrp="1"/>
          </p:cNvSpPr>
          <p:nvPr>
            <p:ph type="title"/>
          </p:nvPr>
        </p:nvSpPr>
        <p:spPr/>
        <p:txBody>
          <a:bodyPr/>
          <a:lstStyle/>
          <a:p>
            <a:r>
              <a:rPr lang="pt-BR" dirty="0"/>
              <a:t>Principais Algoritmos para Aprendizado Não-Supervisionado</a:t>
            </a:r>
          </a:p>
        </p:txBody>
      </p:sp>
      <p:sp>
        <p:nvSpPr>
          <p:cNvPr id="3" name="Espaço Reservado para Conteúdo 2">
            <a:extLst>
              <a:ext uri="{FF2B5EF4-FFF2-40B4-BE49-F238E27FC236}">
                <a16:creationId xmlns="" xmlns:a16="http://schemas.microsoft.com/office/drawing/2014/main" id="{79FFA3EA-68FD-404F-984C-E8FFF3827C6D}"/>
              </a:ext>
            </a:extLst>
          </p:cNvPr>
          <p:cNvSpPr>
            <a:spLocks noGrp="1"/>
          </p:cNvSpPr>
          <p:nvPr>
            <p:ph idx="1"/>
          </p:nvPr>
        </p:nvSpPr>
        <p:spPr>
          <a:xfrm>
            <a:off x="838200" y="1825625"/>
            <a:ext cx="11049000" cy="3360972"/>
          </a:xfrm>
        </p:spPr>
        <p:txBody>
          <a:bodyPr>
            <a:normAutofit/>
          </a:bodyPr>
          <a:lstStyle/>
          <a:p>
            <a:r>
              <a:rPr lang="pt-BR" dirty="0" smtClean="0"/>
              <a:t>k-médias (</a:t>
            </a:r>
            <a:r>
              <a:rPr lang="pt-BR" i="1" dirty="0" smtClean="0"/>
              <a:t>k-means</a:t>
            </a:r>
            <a:r>
              <a:rPr lang="pt-BR" dirty="0" smtClean="0"/>
              <a:t>).</a:t>
            </a:r>
          </a:p>
          <a:p>
            <a:pPr lvl="1"/>
            <a:r>
              <a:rPr lang="pt-BR" dirty="0" smtClean="0"/>
              <a:t>Particiona os atributos em </a:t>
            </a:r>
            <a:r>
              <a:rPr lang="pt-BR" b="1" i="1" dirty="0"/>
              <a:t>k</a:t>
            </a:r>
            <a:r>
              <a:rPr lang="pt-BR" dirty="0"/>
              <a:t> </a:t>
            </a:r>
            <a:r>
              <a:rPr lang="pt-BR" dirty="0" smtClean="0"/>
              <a:t>clusters (ou grupos) </a:t>
            </a:r>
            <a:r>
              <a:rPr lang="pt-BR" dirty="0"/>
              <a:t>distintos com base na distância ao centroide de um cluster</a:t>
            </a:r>
            <a:r>
              <a:rPr lang="pt-BR" dirty="0" smtClean="0"/>
              <a:t>.</a:t>
            </a:r>
            <a:endParaRPr lang="pt-BR" dirty="0"/>
          </a:p>
          <a:p>
            <a:r>
              <a:rPr lang="pt-BR" dirty="0"/>
              <a:t>Redes Neurais Artificiais, e.g., </a:t>
            </a:r>
            <a:r>
              <a:rPr lang="pt-BR" dirty="0" smtClean="0"/>
              <a:t>auto-encoders.</a:t>
            </a:r>
          </a:p>
          <a:p>
            <a:pPr lvl="1"/>
            <a:r>
              <a:rPr lang="pt-BR" dirty="0" smtClean="0"/>
              <a:t>Os autoencoders são usados </a:t>
            </a:r>
            <a:r>
              <a:rPr lang="pt-BR" dirty="0"/>
              <a:t>para redução ou </a:t>
            </a:r>
            <a:r>
              <a:rPr lang="pt-BR" dirty="0" smtClean="0"/>
              <a:t>aumento </a:t>
            </a:r>
            <a:r>
              <a:rPr lang="pt-BR" dirty="0"/>
              <a:t>de dimensionalidade</a:t>
            </a:r>
            <a:r>
              <a:rPr lang="pt-BR" dirty="0" smtClean="0"/>
              <a:t>.</a:t>
            </a:r>
            <a:endParaRPr lang="pt-BR" dirty="0"/>
          </a:p>
          <a:p>
            <a:r>
              <a:rPr lang="pt-PT" dirty="0"/>
              <a:t>Análise de </a:t>
            </a:r>
            <a:r>
              <a:rPr lang="pt-PT" dirty="0" smtClean="0"/>
              <a:t>Componentes </a:t>
            </a:r>
            <a:r>
              <a:rPr lang="pt-PT" dirty="0"/>
              <a:t>P</a:t>
            </a:r>
            <a:r>
              <a:rPr lang="pt-PT" dirty="0" smtClean="0"/>
              <a:t>rincipais (</a:t>
            </a:r>
            <a:r>
              <a:rPr lang="pt-PT" i="1" dirty="0" smtClean="0"/>
              <a:t>Principal Component Analysis </a:t>
            </a:r>
            <a:r>
              <a:rPr lang="pt-PT" dirty="0" smtClean="0"/>
              <a:t>- PCA).</a:t>
            </a:r>
          </a:p>
          <a:p>
            <a:pPr lvl="1"/>
            <a:r>
              <a:rPr lang="pt-PT" dirty="0" smtClean="0"/>
              <a:t>Redução de dimensionalidade.</a:t>
            </a:r>
            <a:endParaRPr lang="pt-PT" dirty="0"/>
          </a:p>
        </p:txBody>
      </p:sp>
      <p:pic>
        <p:nvPicPr>
          <p:cNvPr id="4" name="Picture 3"/>
          <p:cNvPicPr>
            <a:picLocks noChangeAspect="1"/>
          </p:cNvPicPr>
          <p:nvPr/>
        </p:nvPicPr>
        <p:blipFill rotWithShape="1">
          <a:blip r:embed="rId3"/>
          <a:srcRect l="6800" t="13599" r="6000" b="10801"/>
          <a:stretch/>
        </p:blipFill>
        <p:spPr>
          <a:xfrm>
            <a:off x="838200" y="4887958"/>
            <a:ext cx="2144566" cy="1859280"/>
          </a:xfrm>
          <a:prstGeom prst="rect">
            <a:avLst/>
          </a:prstGeom>
        </p:spPr>
      </p:pic>
      <p:pic>
        <p:nvPicPr>
          <p:cNvPr id="5" name="Picture 4"/>
          <p:cNvPicPr>
            <a:picLocks noChangeAspect="1"/>
          </p:cNvPicPr>
          <p:nvPr/>
        </p:nvPicPr>
        <p:blipFill>
          <a:blip r:embed="rId4"/>
          <a:stretch>
            <a:fillRect/>
          </a:stretch>
        </p:blipFill>
        <p:spPr>
          <a:xfrm>
            <a:off x="3706225" y="4893673"/>
            <a:ext cx="4779550" cy="1853565"/>
          </a:xfrm>
          <a:prstGeom prst="rect">
            <a:avLst/>
          </a:prstGeom>
        </p:spPr>
      </p:pic>
      <p:pic>
        <p:nvPicPr>
          <p:cNvPr id="6" name="Picture 5"/>
          <p:cNvPicPr>
            <a:picLocks noChangeAspect="1"/>
          </p:cNvPicPr>
          <p:nvPr/>
        </p:nvPicPr>
        <p:blipFill>
          <a:blip r:embed="rId5"/>
          <a:stretch>
            <a:fillRect/>
          </a:stretch>
        </p:blipFill>
        <p:spPr>
          <a:xfrm>
            <a:off x="9086350" y="4899388"/>
            <a:ext cx="2466975" cy="1847850"/>
          </a:xfrm>
          <a:prstGeom prst="rect">
            <a:avLst/>
          </a:prstGeom>
        </p:spPr>
      </p:pic>
    </p:spTree>
    <p:extLst>
      <p:ext uri="{BB962C8B-B14F-4D97-AF65-F5344CB8AC3E}">
        <p14:creationId xmlns:p14="http://schemas.microsoft.com/office/powerpoint/2010/main" val="22663688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E99E848-1AFD-48E3-BD45-EA959AA414F5}"/>
              </a:ext>
            </a:extLst>
          </p:cNvPr>
          <p:cNvSpPr>
            <a:spLocks noGrp="1"/>
          </p:cNvSpPr>
          <p:nvPr>
            <p:ph type="title"/>
          </p:nvPr>
        </p:nvSpPr>
        <p:spPr/>
        <p:txBody>
          <a:bodyPr/>
          <a:lstStyle/>
          <a:p>
            <a:r>
              <a:rPr lang="pt-BR" dirty="0"/>
              <a:t>Principais Algoritmos para Aprendizado </a:t>
            </a:r>
            <a:r>
              <a:rPr lang="pt-BR" dirty="0" smtClean="0"/>
              <a:t>Não-Supervisionado (continuação)</a:t>
            </a:r>
            <a:endParaRPr lang="pt-BR" dirty="0"/>
          </a:p>
        </p:txBody>
      </p:sp>
      <p:sp>
        <p:nvSpPr>
          <p:cNvPr id="3" name="Espaço Reservado para Conteúdo 2">
            <a:extLst>
              <a:ext uri="{FF2B5EF4-FFF2-40B4-BE49-F238E27FC236}">
                <a16:creationId xmlns="" xmlns:a16="http://schemas.microsoft.com/office/drawing/2014/main" id="{79FFA3EA-68FD-404F-984C-E8FFF3827C6D}"/>
              </a:ext>
            </a:extLst>
          </p:cNvPr>
          <p:cNvSpPr>
            <a:spLocks noGrp="1"/>
          </p:cNvSpPr>
          <p:nvPr>
            <p:ph idx="1"/>
          </p:nvPr>
        </p:nvSpPr>
        <p:spPr>
          <a:xfrm>
            <a:off x="838200" y="1825625"/>
            <a:ext cx="11201400" cy="3360972"/>
          </a:xfrm>
        </p:spPr>
        <p:txBody>
          <a:bodyPr>
            <a:normAutofit lnSpcReduction="10000"/>
          </a:bodyPr>
          <a:lstStyle/>
          <a:p>
            <a:r>
              <a:rPr lang="pt-PT" dirty="0" smtClean="0"/>
              <a:t>Análise de Componentes Independentes (</a:t>
            </a:r>
            <a:r>
              <a:rPr lang="pt-PT" i="1" dirty="0" smtClean="0"/>
              <a:t>Independent Component Analysis</a:t>
            </a:r>
            <a:r>
              <a:rPr lang="pt-PT" dirty="0" smtClean="0"/>
              <a:t> - ICA)</a:t>
            </a:r>
          </a:p>
          <a:p>
            <a:pPr lvl="1"/>
            <a:r>
              <a:rPr lang="pt-PT" dirty="0" smtClean="0"/>
              <a:t>Realiza uma espécie de clusterização baseada em propriedades estatíticas dos sinais envolvidos, por exemplo, a independência dos sinais de voz em um coquetel.</a:t>
            </a:r>
          </a:p>
          <a:p>
            <a:r>
              <a:rPr lang="pt-PT" dirty="0" smtClean="0"/>
              <a:t>Mapas Auto-Organizáveis (</a:t>
            </a:r>
            <a:r>
              <a:rPr lang="pt-PT" i="1" dirty="0" smtClean="0"/>
              <a:t>Self-Organized Maps</a:t>
            </a:r>
            <a:r>
              <a:rPr lang="pt-PT" dirty="0" smtClean="0"/>
              <a:t> - SOMs)</a:t>
            </a:r>
          </a:p>
          <a:p>
            <a:pPr lvl="1"/>
            <a:r>
              <a:rPr lang="pt-BR" dirty="0" smtClean="0"/>
              <a:t>Tipo de rede neural usada para aprender a topologia e distribuição dos dados.</a:t>
            </a:r>
            <a:endParaRPr lang="pt-PT" dirty="0" smtClean="0"/>
          </a:p>
          <a:p>
            <a:r>
              <a:rPr lang="pt-PT" dirty="0" smtClean="0"/>
              <a:t>Modelos Ocultos de Markov (</a:t>
            </a:r>
            <a:r>
              <a:rPr lang="pt-PT" i="1" dirty="0" smtClean="0"/>
              <a:t>Hidden Markov Models</a:t>
            </a:r>
            <a:r>
              <a:rPr lang="pt-PT" dirty="0" smtClean="0"/>
              <a:t> - HMM)</a:t>
            </a:r>
          </a:p>
          <a:p>
            <a:pPr lvl="1"/>
            <a:r>
              <a:rPr lang="pt-BR" dirty="0" smtClean="0"/>
              <a:t>Usa os dados observados para recuperar uma sequência de estados.</a:t>
            </a:r>
          </a:p>
          <a:p>
            <a:pPr lvl="1"/>
            <a:endParaRPr lang="pt-PT" dirty="0"/>
          </a:p>
        </p:txBody>
      </p:sp>
      <p:pic>
        <p:nvPicPr>
          <p:cNvPr id="7" name="Picture 6"/>
          <p:cNvPicPr>
            <a:picLocks noChangeAspect="1"/>
          </p:cNvPicPr>
          <p:nvPr/>
        </p:nvPicPr>
        <p:blipFill>
          <a:blip r:embed="rId3"/>
          <a:stretch>
            <a:fillRect/>
          </a:stretch>
        </p:blipFill>
        <p:spPr>
          <a:xfrm>
            <a:off x="4953767" y="4875168"/>
            <a:ext cx="2647183" cy="1982832"/>
          </a:xfrm>
          <a:prstGeom prst="rect">
            <a:avLst/>
          </a:prstGeom>
        </p:spPr>
      </p:pic>
      <p:pic>
        <p:nvPicPr>
          <p:cNvPr id="8" name="Picture 7"/>
          <p:cNvPicPr>
            <a:picLocks noChangeAspect="1"/>
          </p:cNvPicPr>
          <p:nvPr/>
        </p:nvPicPr>
        <p:blipFill>
          <a:blip r:embed="rId4"/>
          <a:stretch>
            <a:fillRect/>
          </a:stretch>
        </p:blipFill>
        <p:spPr>
          <a:xfrm>
            <a:off x="8348863" y="4863085"/>
            <a:ext cx="3538337" cy="1815320"/>
          </a:xfrm>
          <a:prstGeom prst="rect">
            <a:avLst/>
          </a:prstGeom>
        </p:spPr>
      </p:pic>
      <p:pic>
        <p:nvPicPr>
          <p:cNvPr id="4098" name="Picture 2" descr="Researchers Look to the Brain for Algorithms for the Cocktail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5002529"/>
            <a:ext cx="3336924" cy="1744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55456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E8C072B4-08DC-4EC3-807C-FF1F20479966}"/>
              </a:ext>
            </a:extLst>
          </p:cNvPr>
          <p:cNvSpPr>
            <a:spLocks noGrp="1"/>
          </p:cNvSpPr>
          <p:nvPr>
            <p:ph type="title"/>
          </p:nvPr>
        </p:nvSpPr>
        <p:spPr/>
        <p:txBody>
          <a:bodyPr/>
          <a:lstStyle/>
          <a:p>
            <a:r>
              <a:rPr lang="pt-BR" dirty="0"/>
              <a:t>Aprendizado Semi-Supervisionado</a:t>
            </a:r>
          </a:p>
        </p:txBody>
      </p:sp>
      <p:sp>
        <p:nvSpPr>
          <p:cNvPr id="3" name="Espaço Reservado para Conteúdo 2">
            <a:extLst>
              <a:ext uri="{FF2B5EF4-FFF2-40B4-BE49-F238E27FC236}">
                <a16:creationId xmlns="" xmlns:a16="http://schemas.microsoft.com/office/drawing/2014/main" id="{95B7F092-8157-4160-92C8-7BB3445DAFEA}"/>
              </a:ext>
            </a:extLst>
          </p:cNvPr>
          <p:cNvSpPr>
            <a:spLocks noGrp="1"/>
          </p:cNvSpPr>
          <p:nvPr>
            <p:ph idx="1"/>
          </p:nvPr>
        </p:nvSpPr>
        <p:spPr>
          <a:xfrm>
            <a:off x="838200" y="1825624"/>
            <a:ext cx="8703338" cy="5032376"/>
          </a:xfrm>
        </p:spPr>
        <p:txBody>
          <a:bodyPr>
            <a:normAutofit fontScale="92500" lnSpcReduction="20000"/>
          </a:bodyPr>
          <a:lstStyle/>
          <a:p>
            <a:r>
              <a:rPr lang="pt-BR" dirty="0"/>
              <a:t>Neste tipo de </a:t>
            </a:r>
            <a:r>
              <a:rPr lang="pt-BR" dirty="0" smtClean="0"/>
              <a:t>aprendizado, as máquinas tem acesso a exemplos com e sem rótulos.</a:t>
            </a:r>
          </a:p>
          <a:p>
            <a:r>
              <a:rPr lang="pt-BR" dirty="0" smtClean="0"/>
              <a:t>Geralmente envolve uma pequena quantidade de dados rotulados e uma grande quantidade de dados não-rotulados.</a:t>
            </a:r>
          </a:p>
          <a:p>
            <a:r>
              <a:rPr lang="pt-BR" dirty="0" smtClean="0"/>
              <a:t>É de grande ajuda em casos onde se ter uma grande quantidade de dados rotulados é muito caro ou complexo.</a:t>
            </a:r>
          </a:p>
          <a:p>
            <a:r>
              <a:rPr lang="pt-BR" dirty="0" smtClean="0"/>
              <a:t>Algoritmos de aprendizagem semi-supervisionada são o resultado da combinação de algoritmos supervisionados e não-supervisionados.</a:t>
            </a:r>
          </a:p>
          <a:p>
            <a:r>
              <a:rPr lang="pt-BR" b="1" dirty="0"/>
              <a:t>Exemplo</a:t>
            </a:r>
            <a:r>
              <a:rPr lang="pt-BR" dirty="0" smtClean="0"/>
              <a:t>: Facebook e Instagram recebem várias fotos </a:t>
            </a:r>
            <a:r>
              <a:rPr lang="pt-BR" dirty="0"/>
              <a:t>suas e de </a:t>
            </a:r>
            <a:r>
              <a:rPr lang="pt-BR" dirty="0" smtClean="0"/>
              <a:t>conhecidos e familiares </a:t>
            </a:r>
            <a:r>
              <a:rPr lang="pt-BR" dirty="0"/>
              <a:t>seus. Em </a:t>
            </a:r>
            <a:r>
              <a:rPr lang="pt-BR" dirty="0" smtClean="0"/>
              <a:t>várias fotos postadas, </a:t>
            </a:r>
            <a:r>
              <a:rPr lang="pt-BR" dirty="0"/>
              <a:t>um algoritmo de </a:t>
            </a:r>
            <a:r>
              <a:rPr lang="pt-BR" b="1" i="1" dirty="0"/>
              <a:t>clusterização</a:t>
            </a:r>
            <a:r>
              <a:rPr lang="pt-BR" dirty="0"/>
              <a:t> </a:t>
            </a:r>
            <a:r>
              <a:rPr lang="pt-BR" dirty="0" smtClean="0"/>
              <a:t>agrupa </a:t>
            </a:r>
            <a:r>
              <a:rPr lang="pt-BR" dirty="0"/>
              <a:t>pessoas A, B e C, em </a:t>
            </a:r>
            <a:r>
              <a:rPr lang="pt-BR" dirty="0" smtClean="0"/>
              <a:t>outras várias fotos enviadas, </a:t>
            </a:r>
            <a:r>
              <a:rPr lang="pt-BR" dirty="0"/>
              <a:t>pessoas B, D e E. Em </a:t>
            </a:r>
            <a:r>
              <a:rPr lang="pt-BR" dirty="0" smtClean="0"/>
              <a:t>um determinado </a:t>
            </a:r>
            <a:r>
              <a:rPr lang="pt-BR" dirty="0"/>
              <a:t>momento, você carrega uma foto onde você fornece o nome </a:t>
            </a:r>
            <a:r>
              <a:rPr lang="pt-BR" dirty="0" smtClean="0"/>
              <a:t>(i.e., o label</a:t>
            </a:r>
            <a:r>
              <a:rPr lang="pt-BR" dirty="0"/>
              <a:t>) de algumas </a:t>
            </a:r>
            <a:r>
              <a:rPr lang="pt-BR" dirty="0" smtClean="0"/>
              <a:t>dessas pessoas.</a:t>
            </a:r>
            <a:endParaRPr lang="nl-BE" dirty="0"/>
          </a:p>
        </p:txBody>
      </p:sp>
      <p:pic>
        <p:nvPicPr>
          <p:cNvPr id="5" name="Picture 4"/>
          <p:cNvPicPr>
            <a:picLocks noChangeAspect="1"/>
          </p:cNvPicPr>
          <p:nvPr/>
        </p:nvPicPr>
        <p:blipFill>
          <a:blip r:embed="rId3"/>
          <a:stretch>
            <a:fillRect/>
          </a:stretch>
        </p:blipFill>
        <p:spPr>
          <a:xfrm rot="16200000">
            <a:off x="9815615" y="1235044"/>
            <a:ext cx="1988480" cy="2302450"/>
          </a:xfrm>
          <a:prstGeom prst="rect">
            <a:avLst/>
          </a:prstGeom>
        </p:spPr>
      </p:pic>
      <p:pic>
        <p:nvPicPr>
          <p:cNvPr id="4" name="Picture 3"/>
          <p:cNvPicPr>
            <a:picLocks noChangeAspect="1"/>
          </p:cNvPicPr>
          <p:nvPr/>
        </p:nvPicPr>
        <p:blipFill rotWithShape="1">
          <a:blip r:embed="rId4"/>
          <a:srcRect l="4821" r="4183"/>
          <a:stretch/>
        </p:blipFill>
        <p:spPr>
          <a:xfrm>
            <a:off x="9541538" y="4849091"/>
            <a:ext cx="2520713" cy="1542512"/>
          </a:xfrm>
          <a:prstGeom prst="rect">
            <a:avLst/>
          </a:prstGeom>
        </p:spPr>
      </p:pic>
    </p:spTree>
    <p:extLst>
      <p:ext uri="{BB962C8B-B14F-4D97-AF65-F5344CB8AC3E}">
        <p14:creationId xmlns:p14="http://schemas.microsoft.com/office/powerpoint/2010/main" val="1228235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071E0B55-13FE-4ADE-80F7-AFEDEF27C875}"/>
                  </a:ext>
                </a:extLst>
              </p:cNvPr>
              <p:cNvSpPr>
                <a:spLocks noGrp="1"/>
              </p:cNvSpPr>
              <p:nvPr>
                <p:ph idx="1"/>
              </p:nvPr>
            </p:nvSpPr>
            <p:spPr>
              <a:xfrm>
                <a:off x="838199" y="1856935"/>
                <a:ext cx="11049529" cy="4888422"/>
              </a:xfrm>
            </p:spPr>
            <p:txBody>
              <a:bodyPr>
                <a:normAutofit fontScale="92500" lnSpcReduction="20000"/>
              </a:bodyPr>
              <a:lstStyle/>
              <a:p>
                <a:r>
                  <a:rPr lang="pt-BR" dirty="0" smtClean="0"/>
                  <a:t>Abordagem totalmente diferente das anteriores pois não se tem exemplos de treinamento, sejam eles rotulados ou não.</a:t>
                </a:r>
              </a:p>
              <a:p>
                <a:pPr marL="171450" indent="-171450"/>
                <a:r>
                  <a:rPr lang="pt-BR" dirty="0" smtClean="0"/>
                  <a:t>O </a:t>
                </a:r>
                <a:r>
                  <a:rPr lang="pt-BR" dirty="0"/>
                  <a:t>algoritmo de </a:t>
                </a:r>
                <a:r>
                  <a:rPr lang="pt-BR" dirty="0" smtClean="0"/>
                  <a:t>aprendizagem por reforço, </a:t>
                </a:r>
                <a:r>
                  <a:rPr lang="pt-BR" dirty="0"/>
                  <a:t>chamado de </a:t>
                </a:r>
                <a:r>
                  <a:rPr lang="pt-BR" b="1" i="1" dirty="0"/>
                  <a:t>agente</a:t>
                </a:r>
                <a:r>
                  <a:rPr lang="pt-BR" dirty="0"/>
                  <a:t> nesse </a:t>
                </a:r>
                <a:r>
                  <a:rPr lang="pt-BR" dirty="0" smtClean="0"/>
                  <a:t>contexto, deve </a:t>
                </a:r>
                <a:r>
                  <a:rPr lang="pt-BR" dirty="0"/>
                  <a:t>aprender como se comportar em um </a:t>
                </a:r>
                <a:r>
                  <a:rPr lang="pt-BR" b="1" i="1" dirty="0"/>
                  <a:t>ambiente</a:t>
                </a:r>
                <a:r>
                  <a:rPr lang="pt-BR" dirty="0"/>
                  <a:t> através de interações do tipo “tentativa e erro”.</a:t>
                </a:r>
              </a:p>
              <a:p>
                <a:r>
                  <a:rPr lang="pt-BR" dirty="0" smtClean="0"/>
                  <a:t>O </a:t>
                </a:r>
                <a:r>
                  <a:rPr lang="pt-BR" b="1" i="1" dirty="0" smtClean="0"/>
                  <a:t>agente</a:t>
                </a:r>
                <a:r>
                  <a:rPr lang="pt-BR" dirty="0" smtClean="0"/>
                  <a:t> observa o </a:t>
                </a:r>
                <a:r>
                  <a:rPr lang="pt-BR" b="1" i="1" dirty="0" smtClean="0"/>
                  <a:t>estado</a:t>
                </a:r>
                <a:r>
                  <a:rPr lang="pt-BR" dirty="0" smtClean="0"/>
                  <a:t> do </a:t>
                </a:r>
                <a:r>
                  <a:rPr lang="pt-BR" b="1" i="1" dirty="0" smtClean="0"/>
                  <a:t>ambiente</a:t>
                </a:r>
                <a:r>
                  <a:rPr lang="pt-BR" dirty="0" smtClean="0"/>
                  <a:t> em que está inserido, seleciona e executa </a:t>
                </a:r>
                <a:r>
                  <a:rPr lang="pt-BR" b="1" i="1" dirty="0" smtClean="0"/>
                  <a:t>ações </a:t>
                </a:r>
                <a:r>
                  <a:rPr lang="pt-BR" dirty="0" smtClean="0"/>
                  <a:t>e recebe uma </a:t>
                </a:r>
                <a:r>
                  <a:rPr lang="pt-BR" b="1" i="1" dirty="0" smtClean="0"/>
                  <a:t>recompensa </a:t>
                </a:r>
                <a:r>
                  <a:rPr lang="pt-BR" dirty="0" smtClean="0"/>
                  <a:t>(ou </a:t>
                </a:r>
                <a:r>
                  <a:rPr lang="pt-BR" b="1" i="1" dirty="0" smtClean="0"/>
                  <a:t>reforço</a:t>
                </a:r>
                <a:r>
                  <a:rPr lang="pt-BR" dirty="0" smtClean="0"/>
                  <a:t>) em consequência das </a:t>
                </a:r>
                <a:r>
                  <a:rPr lang="pt-BR" b="1" i="1" dirty="0" smtClean="0"/>
                  <a:t>ações</a:t>
                </a:r>
                <a:r>
                  <a:rPr lang="pt-BR" dirty="0" smtClean="0"/>
                  <a:t> tomadas.</a:t>
                </a:r>
              </a:p>
              <a:p>
                <a:r>
                  <a:rPr lang="pt-BR" dirty="0" smtClean="0"/>
                  <a:t>Seguindo estes passos, o agente deve aprender por si só qual a melhor </a:t>
                </a:r>
                <a:r>
                  <a:rPr lang="pt-BR" b="1" i="1" dirty="0" smtClean="0"/>
                  <a:t>estratégia</a:t>
                </a:r>
                <a:r>
                  <a:rPr lang="pt-BR" dirty="0" smtClean="0"/>
                  <a:t>, chamada de </a:t>
                </a:r>
                <a:r>
                  <a:rPr lang="pt-BR" b="1" i="1" dirty="0" smtClean="0"/>
                  <a:t>política</a:t>
                </a:r>
                <a:r>
                  <a:rPr lang="pt-BR" dirty="0" smtClean="0"/>
                  <a:t>, para obter a maior recompensa possível ao longo do tempo.</a:t>
                </a:r>
              </a:p>
              <a:p>
                <a:r>
                  <a:rPr lang="pt-BR" dirty="0"/>
                  <a:t>Uma </a:t>
                </a:r>
                <a:r>
                  <a:rPr lang="pt-BR" b="1" i="1" dirty="0"/>
                  <a:t>política</a:t>
                </a:r>
                <a:r>
                  <a:rPr lang="pt-BR" dirty="0"/>
                  <a:t> define qual </a:t>
                </a:r>
                <a:r>
                  <a:rPr lang="pt-BR" b="1" i="1" dirty="0"/>
                  <a:t>ação</a:t>
                </a:r>
                <a:r>
                  <a:rPr lang="pt-BR" dirty="0"/>
                  <a:t> o </a:t>
                </a:r>
                <a:r>
                  <a:rPr lang="pt-BR" b="1" i="1" dirty="0"/>
                  <a:t>agente</a:t>
                </a:r>
                <a:r>
                  <a:rPr lang="pt-BR" dirty="0"/>
                  <a:t> deve escolher quando estiver em uma determinada </a:t>
                </a:r>
                <a:r>
                  <a:rPr lang="pt-BR" dirty="0" smtClean="0"/>
                  <a:t>situação, ou seja, o </a:t>
                </a:r>
                <a:r>
                  <a:rPr lang="pt-BR" b="1" i="1" dirty="0" smtClean="0"/>
                  <a:t>estado</a:t>
                </a:r>
                <a:r>
                  <a:rPr lang="pt-BR" dirty="0" smtClean="0"/>
                  <a:t> do </a:t>
                </a:r>
                <a:r>
                  <a:rPr lang="pt-BR" b="1" i="1" dirty="0" smtClean="0"/>
                  <a:t>ambiente</a:t>
                </a:r>
                <a:r>
                  <a:rPr lang="pt-BR" dirty="0" smtClean="0"/>
                  <a:t>.</a:t>
                </a:r>
              </a:p>
              <a:p>
                <a:r>
                  <a:rPr lang="pt-BR" dirty="0" smtClean="0"/>
                  <a:t>Uma</a:t>
                </a:r>
                <a:r>
                  <a:rPr lang="pt-BR" b="1" dirty="0" smtClean="0"/>
                  <a:t> política</a:t>
                </a:r>
                <a:r>
                  <a:rPr lang="pt-BR" dirty="0" smtClean="0"/>
                  <a:t>, denotada pela letra Grega</a:t>
                </a:r>
                <a:r>
                  <a:rPr lang="pt-BR" b="1" dirty="0" smtClean="0"/>
                  <a:t> </a:t>
                </a:r>
                <a14:m>
                  <m:oMath xmlns:m="http://schemas.openxmlformats.org/officeDocument/2006/math">
                    <m:r>
                      <a:rPr lang="pt-BR" b="1" i="1" smtClean="0">
                        <a:latin typeface="Cambria Math" panose="02040503050406030204" pitchFamily="18" charset="0"/>
                        <a:ea typeface="Cambria Math" panose="02040503050406030204" pitchFamily="18" charset="0"/>
                      </a:rPr>
                      <m:t>𝝅</m:t>
                    </m:r>
                  </m:oMath>
                </a14:m>
                <a:r>
                  <a:rPr lang="pt-BR" dirty="0" smtClean="0"/>
                  <a:t>, é uma função </a:t>
                </a:r>
                <a:r>
                  <a:rPr lang="pt-BR" dirty="0"/>
                  <a:t>que mapeia os </a:t>
                </a:r>
                <a:r>
                  <a:rPr lang="pt-BR" b="1" i="1" dirty="0"/>
                  <a:t>estados</a:t>
                </a:r>
                <a:r>
                  <a:rPr lang="pt-BR" dirty="0"/>
                  <a:t> do </a:t>
                </a:r>
                <a:r>
                  <a:rPr lang="pt-BR" b="1" i="1" dirty="0"/>
                  <a:t>ambiente</a:t>
                </a:r>
                <a:r>
                  <a:rPr lang="pt-BR" dirty="0"/>
                  <a:t> em </a:t>
                </a:r>
                <a:r>
                  <a:rPr lang="pt-BR" b="1" i="1" dirty="0"/>
                  <a:t>ações</a:t>
                </a:r>
                <a:r>
                  <a:rPr lang="pt-BR" dirty="0"/>
                  <a:t> que o </a:t>
                </a:r>
                <a:r>
                  <a:rPr lang="pt-BR" b="1" i="1" dirty="0"/>
                  <a:t>agente</a:t>
                </a:r>
                <a:r>
                  <a:rPr lang="pt-BR" dirty="0"/>
                  <a:t> deve </a:t>
                </a:r>
                <a:r>
                  <a:rPr lang="pt-BR" dirty="0" smtClean="0"/>
                  <a:t>tomar, </a:t>
                </a:r>
                <a14:m>
                  <m:oMath xmlns:m="http://schemas.openxmlformats.org/officeDocument/2006/math">
                    <m:r>
                      <a:rPr lang="pt-BR" i="1" smtClean="0">
                        <a:latin typeface="Cambria Math" panose="02040503050406030204" pitchFamily="18" charset="0"/>
                        <a:ea typeface="Cambria Math" panose="02040503050406030204" pitchFamily="18" charset="0"/>
                      </a:rPr>
                      <m:t>𝜋</m:t>
                    </m:r>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𝑠</m:t>
                        </m:r>
                      </m:e>
                    </m:d>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𝑎</m:t>
                    </m:r>
                  </m:oMath>
                </a14:m>
                <a:r>
                  <a:rPr lang="pt-BR" dirty="0" smtClean="0"/>
                  <a:t>.</a:t>
                </a:r>
              </a:p>
            </p:txBody>
          </p:sp>
        </mc:Choice>
        <mc:Fallback xmlns="">
          <p:sp>
            <p:nvSpPr>
              <p:cNvPr id="3" name="Espaço Reservado para Conteúdo 2">
                <a:extLst>
                  <a:ext uri="{FF2B5EF4-FFF2-40B4-BE49-F238E27FC236}">
                    <a16:creationId xmlns:a16="http://schemas.microsoft.com/office/drawing/2014/main" xmlns="" xmlns:a14="http://schemas.microsoft.com/office/drawing/2010/main" id="{071E0B55-13FE-4ADE-80F7-AFEDEF27C875}"/>
                  </a:ext>
                </a:extLst>
              </p:cNvPr>
              <p:cNvSpPr>
                <a:spLocks noGrp="1" noRot="1" noChangeAspect="1" noMove="1" noResize="1" noEditPoints="1" noAdjustHandles="1" noChangeArrowheads="1" noChangeShapeType="1" noTextEdit="1"/>
              </p:cNvSpPr>
              <p:nvPr>
                <p:ph idx="1"/>
              </p:nvPr>
            </p:nvSpPr>
            <p:spPr>
              <a:xfrm>
                <a:off x="838199" y="1856935"/>
                <a:ext cx="11049529" cy="4888422"/>
              </a:xfrm>
              <a:blipFill rotWithShape="0">
                <a:blip r:embed="rId3"/>
                <a:stretch>
                  <a:fillRect l="-827" t="-3242" r="-276" b="-3491"/>
                </a:stretch>
              </a:blipFill>
            </p:spPr>
            <p:txBody>
              <a:bodyPr/>
              <a:lstStyle/>
              <a:p>
                <a:r>
                  <a:rPr lang="pt-BR">
                    <a:noFill/>
                  </a:rPr>
                  <a:t> </a:t>
                </a:r>
              </a:p>
            </p:txBody>
          </p:sp>
        </mc:Fallback>
      </mc:AlternateContent>
      <p:pic>
        <p:nvPicPr>
          <p:cNvPr id="3074" name="Picture 2" descr="Three Things to Know About Reinforcement Learning"/>
          <p:cNvPicPr>
            <a:picLocks noChangeAspect="1" noChangeArrowheads="1"/>
          </p:cNvPicPr>
          <p:nvPr/>
        </p:nvPicPr>
        <p:blipFill rotWithShape="1">
          <a:blip r:embed="rId4">
            <a:extLst>
              <a:ext uri="{28A0092B-C50C-407E-A947-70E740481C1C}">
                <a14:useLocalDpi xmlns:a14="http://schemas.microsoft.com/office/drawing/2010/main" val="0"/>
              </a:ext>
            </a:extLst>
          </a:blip>
          <a:srcRect l="4336" t="1757" r="5362" b="1946"/>
          <a:stretch/>
        </p:blipFill>
        <p:spPr bwMode="auto">
          <a:xfrm>
            <a:off x="6736293" y="143707"/>
            <a:ext cx="2798261" cy="150027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10068482" y="143707"/>
            <a:ext cx="1819246" cy="1653860"/>
          </a:xfrm>
          <a:prstGeom prst="rect">
            <a:avLst/>
          </a:prstGeom>
        </p:spPr>
      </p:pic>
    </p:spTree>
    <p:extLst>
      <p:ext uri="{BB962C8B-B14F-4D97-AF65-F5344CB8AC3E}">
        <p14:creationId xmlns:p14="http://schemas.microsoft.com/office/powerpoint/2010/main" val="21563198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55680" cy="1325563"/>
          </a:xfrm>
        </p:spPr>
        <p:txBody>
          <a:bodyPr/>
          <a:lstStyle/>
          <a:p>
            <a:r>
              <a:rPr lang="pt-BR" dirty="0" smtClean="0"/>
              <a:t>Principais Algoritmos de </a:t>
            </a:r>
            <a:r>
              <a:rPr lang="pt-BR" dirty="0"/>
              <a:t>Aprendizado Por Reforço</a:t>
            </a:r>
            <a:endParaRPr lang="nl-BE" dirty="0"/>
          </a:p>
        </p:txBody>
      </p:sp>
      <p:sp>
        <p:nvSpPr>
          <p:cNvPr id="3" name="Content Placeholder 2"/>
          <p:cNvSpPr>
            <a:spLocks noGrp="1"/>
          </p:cNvSpPr>
          <p:nvPr>
            <p:ph idx="1"/>
          </p:nvPr>
        </p:nvSpPr>
        <p:spPr>
          <a:xfrm>
            <a:off x="838199" y="1825625"/>
            <a:ext cx="10328779" cy="3024743"/>
          </a:xfrm>
        </p:spPr>
        <p:txBody>
          <a:bodyPr>
            <a:normAutofit fontScale="92500" lnSpcReduction="10000"/>
          </a:bodyPr>
          <a:lstStyle/>
          <a:p>
            <a:r>
              <a:rPr lang="pt-BR" dirty="0" smtClean="0"/>
              <a:t>Q-Learning</a:t>
            </a:r>
          </a:p>
          <a:p>
            <a:pPr lvl="1">
              <a:buFont typeface="Wingdings" panose="05000000000000000000" pitchFamily="2" charset="2"/>
              <a:buChar char="§"/>
            </a:pPr>
            <a:r>
              <a:rPr lang="pt-BR" dirty="0" smtClean="0"/>
              <a:t>Usado </a:t>
            </a:r>
            <a:r>
              <a:rPr lang="pt-BR" dirty="0"/>
              <a:t>para encontrar </a:t>
            </a:r>
            <a:r>
              <a:rPr lang="pt-BR" dirty="0" smtClean="0"/>
              <a:t>uma </a:t>
            </a:r>
            <a:r>
              <a:rPr lang="pt-BR" b="1" i="1" dirty="0"/>
              <a:t>política</a:t>
            </a:r>
            <a:r>
              <a:rPr lang="pt-BR" dirty="0"/>
              <a:t> </a:t>
            </a:r>
            <a:r>
              <a:rPr lang="pt-BR" dirty="0" smtClean="0"/>
              <a:t>ótima </a:t>
            </a:r>
            <a:r>
              <a:rPr lang="pt-BR" dirty="0"/>
              <a:t>de seleção de </a:t>
            </a:r>
            <a:r>
              <a:rPr lang="pt-BR" b="1" i="1" dirty="0" smtClean="0"/>
              <a:t>ações</a:t>
            </a:r>
            <a:r>
              <a:rPr lang="pt-BR" dirty="0" smtClean="0"/>
              <a:t> </a:t>
            </a:r>
            <a:r>
              <a:rPr lang="pt-BR" dirty="0"/>
              <a:t>usando </a:t>
            </a:r>
            <a:r>
              <a:rPr lang="pt-BR" dirty="0" smtClean="0"/>
              <a:t>a </a:t>
            </a:r>
            <a:r>
              <a:rPr lang="pt-BR" b="1" i="1" dirty="0" smtClean="0"/>
              <a:t>função-Q</a:t>
            </a:r>
            <a:r>
              <a:rPr lang="pt-BR" dirty="0"/>
              <a:t>.</a:t>
            </a:r>
          </a:p>
          <a:p>
            <a:pPr lvl="1">
              <a:buFont typeface="Wingdings" panose="05000000000000000000" pitchFamily="2" charset="2"/>
              <a:buChar char="§"/>
            </a:pPr>
            <a:r>
              <a:rPr lang="pt-BR" b="1" i="1" dirty="0" smtClean="0"/>
              <a:t>Q</a:t>
            </a:r>
            <a:r>
              <a:rPr lang="pt-BR" i="1" dirty="0" smtClean="0"/>
              <a:t> </a:t>
            </a:r>
            <a:r>
              <a:rPr lang="pt-BR" dirty="0" smtClean="0"/>
              <a:t>ou </a:t>
            </a:r>
            <a:r>
              <a:rPr lang="pt-BR" b="1" i="1" dirty="0" smtClean="0"/>
              <a:t>valor-Q</a:t>
            </a:r>
            <a:r>
              <a:rPr lang="pt-BR" dirty="0" smtClean="0"/>
              <a:t>, representa a </a:t>
            </a:r>
            <a:r>
              <a:rPr lang="pt-BR" b="1" i="1" dirty="0" smtClean="0"/>
              <a:t>qualidade</a:t>
            </a:r>
            <a:r>
              <a:rPr lang="pt-BR" dirty="0" smtClean="0"/>
              <a:t> de uma </a:t>
            </a:r>
            <a:r>
              <a:rPr lang="pt-BR" dirty="0"/>
              <a:t>dada </a:t>
            </a:r>
            <a:r>
              <a:rPr lang="pt-BR" b="1" i="1" dirty="0" smtClean="0"/>
              <a:t>ação</a:t>
            </a:r>
            <a:r>
              <a:rPr lang="pt-BR" dirty="0" smtClean="0"/>
              <a:t> em um determinado </a:t>
            </a:r>
            <a:r>
              <a:rPr lang="pt-BR" b="1" i="1" dirty="0" smtClean="0"/>
              <a:t>estado</a:t>
            </a:r>
            <a:r>
              <a:rPr lang="pt-BR" dirty="0" smtClean="0"/>
              <a:t>.</a:t>
            </a:r>
          </a:p>
          <a:p>
            <a:r>
              <a:rPr lang="pt-BR" dirty="0" smtClean="0"/>
              <a:t>Deep</a:t>
            </a:r>
            <a:r>
              <a:rPr lang="pt-BR" dirty="0"/>
              <a:t> </a:t>
            </a:r>
            <a:r>
              <a:rPr lang="pt-BR" dirty="0" smtClean="0"/>
              <a:t>Q-Learning</a:t>
            </a:r>
          </a:p>
          <a:p>
            <a:pPr lvl="1">
              <a:buFont typeface="Wingdings" panose="05000000000000000000" pitchFamily="2" charset="2"/>
              <a:buChar char="§"/>
            </a:pPr>
            <a:r>
              <a:rPr lang="pt-BR" dirty="0" smtClean="0"/>
              <a:t>Junção de Deep Learning + Q-Learning. </a:t>
            </a:r>
            <a:r>
              <a:rPr lang="pt-BR" dirty="0"/>
              <a:t>R</a:t>
            </a:r>
            <a:r>
              <a:rPr lang="pt-BR" dirty="0" smtClean="0"/>
              <a:t>edes neurais profundas possibilitam que Q-Learning seja aplicado a problemas com número gigantesco de </a:t>
            </a:r>
            <a:r>
              <a:rPr lang="pt-BR" b="1" i="1" dirty="0" smtClean="0"/>
              <a:t>estados</a:t>
            </a:r>
            <a:r>
              <a:rPr lang="pt-BR" dirty="0" smtClean="0"/>
              <a:t> e </a:t>
            </a:r>
            <a:r>
              <a:rPr lang="pt-BR" b="1" i="1" dirty="0" smtClean="0"/>
              <a:t>ações</a:t>
            </a:r>
            <a:r>
              <a:rPr lang="pt-BR" dirty="0" smtClean="0"/>
              <a:t>.</a:t>
            </a:r>
          </a:p>
          <a:p>
            <a:pPr lvl="1">
              <a:buFont typeface="Wingdings" panose="05000000000000000000" pitchFamily="2" charset="2"/>
              <a:buChar char="§"/>
            </a:pPr>
            <a:r>
              <a:rPr lang="pt-BR" dirty="0" smtClean="0"/>
              <a:t>O Q-Learning tabela a </a:t>
            </a:r>
            <a:r>
              <a:rPr lang="pt-BR" b="1" i="1" dirty="0" smtClean="0"/>
              <a:t>função-Q</a:t>
            </a:r>
            <a:r>
              <a:rPr lang="pt-BR" dirty="0" smtClean="0"/>
              <a:t>, já o Deep Q-Learning encontra uma </a:t>
            </a:r>
            <a:r>
              <a:rPr lang="pt-BR" b="1" i="1" dirty="0" smtClean="0"/>
              <a:t>função</a:t>
            </a:r>
            <a:r>
              <a:rPr lang="pt-BR" dirty="0" smtClean="0"/>
              <a:t> que aproxime a </a:t>
            </a:r>
            <a:r>
              <a:rPr lang="pt-BR" b="1" i="1" dirty="0" smtClean="0"/>
              <a:t>função-Q</a:t>
            </a:r>
            <a:r>
              <a:rPr lang="pt-BR" dirty="0" smtClean="0"/>
              <a:t>.</a:t>
            </a:r>
            <a:endParaRPr lang="nl-BE" dirty="0"/>
          </a:p>
        </p:txBody>
      </p:sp>
      <p:pic>
        <p:nvPicPr>
          <p:cNvPr id="4" name="Picture 3"/>
          <p:cNvPicPr>
            <a:picLocks noChangeAspect="1"/>
          </p:cNvPicPr>
          <p:nvPr/>
        </p:nvPicPr>
        <p:blipFill>
          <a:blip r:embed="rId3"/>
          <a:stretch>
            <a:fillRect/>
          </a:stretch>
        </p:blipFill>
        <p:spPr>
          <a:xfrm>
            <a:off x="7101840" y="4813864"/>
            <a:ext cx="4065139" cy="1890475"/>
          </a:xfrm>
          <a:prstGeom prst="rect">
            <a:avLst/>
          </a:prstGeom>
        </p:spPr>
      </p:pic>
      <p:pic>
        <p:nvPicPr>
          <p:cNvPr id="5" name="Picture 4"/>
          <p:cNvPicPr>
            <a:picLocks noChangeAspect="1"/>
          </p:cNvPicPr>
          <p:nvPr/>
        </p:nvPicPr>
        <p:blipFill>
          <a:blip r:embed="rId4"/>
          <a:stretch>
            <a:fillRect/>
          </a:stretch>
        </p:blipFill>
        <p:spPr>
          <a:xfrm>
            <a:off x="1102042" y="4850368"/>
            <a:ext cx="4430078" cy="1817468"/>
          </a:xfrm>
          <a:prstGeom prst="rect">
            <a:avLst/>
          </a:prstGeom>
        </p:spPr>
      </p:pic>
    </p:spTree>
    <p:extLst>
      <p:ext uri="{BB962C8B-B14F-4D97-AF65-F5344CB8AC3E}">
        <p14:creationId xmlns:p14="http://schemas.microsoft.com/office/powerpoint/2010/main" val="20390953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a:t>
            </a:r>
            <a:r>
              <a:rPr lang="pt-PT" dirty="0"/>
              <a:t>Metaheurístico</a:t>
            </a:r>
            <a:endParaRPr lang="pt-BR" dirty="0"/>
          </a:p>
        </p:txBody>
      </p:sp>
      <p:sp>
        <p:nvSpPr>
          <p:cNvPr id="3" name="Content Placeholder 2"/>
          <p:cNvSpPr>
            <a:spLocks noGrp="1"/>
          </p:cNvSpPr>
          <p:nvPr>
            <p:ph idx="1"/>
          </p:nvPr>
        </p:nvSpPr>
        <p:spPr>
          <a:xfrm>
            <a:off x="838199" y="1825624"/>
            <a:ext cx="11146971" cy="5032375"/>
          </a:xfrm>
        </p:spPr>
        <p:txBody>
          <a:bodyPr>
            <a:normAutofit lnSpcReduction="10000"/>
          </a:bodyPr>
          <a:lstStyle/>
          <a:p>
            <a:pPr algn="just"/>
            <a:r>
              <a:rPr lang="pt-BR" dirty="0" smtClean="0"/>
              <a:t>Uma </a:t>
            </a:r>
            <a:r>
              <a:rPr lang="pt-BR" b="1" i="1" dirty="0" smtClean="0"/>
              <a:t>metaheurística</a:t>
            </a:r>
            <a:r>
              <a:rPr lang="pt-BR" dirty="0" smtClean="0"/>
              <a:t> </a:t>
            </a:r>
            <a:r>
              <a:rPr lang="pt-BR" dirty="0"/>
              <a:t>é um </a:t>
            </a:r>
            <a:r>
              <a:rPr lang="pt-BR" dirty="0" smtClean="0"/>
              <a:t>método </a:t>
            </a:r>
            <a:r>
              <a:rPr lang="pt-BR" b="1" i="1" dirty="0" smtClean="0"/>
              <a:t>heurístico</a:t>
            </a:r>
            <a:r>
              <a:rPr lang="pt-BR" dirty="0" smtClean="0"/>
              <a:t> usado para </a:t>
            </a:r>
            <a:r>
              <a:rPr lang="pt-BR" dirty="0"/>
              <a:t>resolver de forma genérica problemas de </a:t>
            </a:r>
            <a:r>
              <a:rPr lang="pt-BR" dirty="0" smtClean="0"/>
              <a:t>otimização.</a:t>
            </a:r>
          </a:p>
          <a:p>
            <a:pPr algn="just"/>
            <a:r>
              <a:rPr lang="pt-BR" b="1" i="1" dirty="0"/>
              <a:t>Heurística</a:t>
            </a:r>
            <a:r>
              <a:rPr lang="pt-BR" dirty="0"/>
              <a:t> é um método ou processo criado com o objetivo de encontrar soluções, </a:t>
            </a:r>
            <a:r>
              <a:rPr lang="pt-BR" dirty="0" smtClean="0"/>
              <a:t>de forma rápida e muitas </a:t>
            </a:r>
            <a:r>
              <a:rPr lang="pt-BR" dirty="0"/>
              <a:t>vezes sub-ótimas, para um problema</a:t>
            </a:r>
            <a:r>
              <a:rPr lang="pt-BR" dirty="0" smtClean="0"/>
              <a:t>.</a:t>
            </a:r>
          </a:p>
          <a:p>
            <a:pPr algn="just"/>
            <a:r>
              <a:rPr lang="pt-BR" b="1" i="1" dirty="0" smtClean="0"/>
              <a:t>Metaheurísticas</a:t>
            </a:r>
            <a:r>
              <a:rPr lang="pt-BR" dirty="0" smtClean="0"/>
              <a:t> </a:t>
            </a:r>
            <a:r>
              <a:rPr lang="pt-BR" dirty="0"/>
              <a:t>são geralmente aplicadas a problemas para os quais não se conhece </a:t>
            </a:r>
            <a:r>
              <a:rPr lang="pt-BR" dirty="0" smtClean="0"/>
              <a:t>um algoritmo </a:t>
            </a:r>
            <a:r>
              <a:rPr lang="pt-BR" dirty="0"/>
              <a:t>eficiente </a:t>
            </a:r>
            <a:r>
              <a:rPr lang="pt-BR" dirty="0" smtClean="0"/>
              <a:t>(problemas </a:t>
            </a:r>
            <a:r>
              <a:rPr lang="pt-BR" dirty="0"/>
              <a:t>NP-completos).</a:t>
            </a:r>
            <a:endParaRPr lang="pt-BR" dirty="0" smtClean="0"/>
          </a:p>
          <a:p>
            <a:pPr algn="just"/>
            <a:r>
              <a:rPr lang="pt-BR" dirty="0" smtClean="0"/>
              <a:t>As metaheurísticas:</a:t>
            </a:r>
          </a:p>
          <a:p>
            <a:pPr lvl="1" algn="just"/>
            <a:r>
              <a:rPr lang="pt-BR" dirty="0" smtClean="0"/>
              <a:t>não </a:t>
            </a:r>
            <a:r>
              <a:rPr lang="pt-BR" dirty="0"/>
              <a:t>garantem que uma solução globalmente ótima </a:t>
            </a:r>
            <a:r>
              <a:rPr lang="pt-BR" dirty="0" smtClean="0"/>
              <a:t>seja encontrada, mas </a:t>
            </a:r>
            <a:r>
              <a:rPr lang="pt-BR" dirty="0"/>
              <a:t>podem encontrar </a:t>
            </a:r>
            <a:r>
              <a:rPr lang="pt-BR" dirty="0" smtClean="0"/>
              <a:t>uma solução </a:t>
            </a:r>
            <a:r>
              <a:rPr lang="pt-BR" dirty="0"/>
              <a:t>suficientemente </a:t>
            </a:r>
            <a:r>
              <a:rPr lang="pt-BR" dirty="0" smtClean="0"/>
              <a:t>boa.</a:t>
            </a:r>
          </a:p>
          <a:p>
            <a:pPr lvl="1" algn="just"/>
            <a:r>
              <a:rPr lang="pt-BR" dirty="0" smtClean="0"/>
              <a:t>são </a:t>
            </a:r>
            <a:r>
              <a:rPr lang="pt-BR" dirty="0"/>
              <a:t>estratégias que orientam o processo de busca</a:t>
            </a:r>
            <a:r>
              <a:rPr lang="pt-BR" dirty="0" smtClean="0"/>
              <a:t>.</a:t>
            </a:r>
          </a:p>
          <a:p>
            <a:pPr lvl="1" algn="just"/>
            <a:r>
              <a:rPr lang="pt-BR" dirty="0"/>
              <a:t>não são específicas do </a:t>
            </a:r>
            <a:r>
              <a:rPr lang="pt-BR" dirty="0" smtClean="0"/>
              <a:t>problema, ou seja, são genéricas.</a:t>
            </a:r>
          </a:p>
          <a:p>
            <a:pPr lvl="1" algn="just"/>
            <a:r>
              <a:rPr lang="pt-BR" dirty="0"/>
              <a:t>f</a:t>
            </a:r>
            <a:r>
              <a:rPr lang="pt-BR" dirty="0" smtClean="0"/>
              <a:t>uncionam bem mesmo </a:t>
            </a:r>
            <a:r>
              <a:rPr lang="pt-BR" dirty="0"/>
              <a:t>com capacidade de computação </a:t>
            </a:r>
            <a:r>
              <a:rPr lang="pt-BR" dirty="0" smtClean="0"/>
              <a:t>limitada.</a:t>
            </a:r>
            <a:endParaRPr lang="pt-BR" dirty="0"/>
          </a:p>
        </p:txBody>
      </p:sp>
    </p:spTree>
    <p:extLst>
      <p:ext uri="{BB962C8B-B14F-4D97-AF65-F5344CB8AC3E}">
        <p14:creationId xmlns:p14="http://schemas.microsoft.com/office/powerpoint/2010/main" val="10695866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46434" cy="1325563"/>
          </a:xfrm>
        </p:spPr>
        <p:txBody>
          <a:bodyPr/>
          <a:lstStyle/>
          <a:p>
            <a:r>
              <a:rPr lang="pt-BR" dirty="0" smtClean="0"/>
              <a:t>Principais Algoritmos de Aprendizado Metaheurístico</a:t>
            </a:r>
            <a:endParaRPr lang="nl-BE" dirty="0"/>
          </a:p>
        </p:txBody>
      </p:sp>
      <p:sp>
        <p:nvSpPr>
          <p:cNvPr id="3" name="Content Placeholder 2"/>
          <p:cNvSpPr>
            <a:spLocks noGrp="1"/>
          </p:cNvSpPr>
          <p:nvPr>
            <p:ph idx="1"/>
          </p:nvPr>
        </p:nvSpPr>
        <p:spPr>
          <a:xfrm>
            <a:off x="838200" y="1690687"/>
            <a:ext cx="11097126" cy="2495299"/>
          </a:xfrm>
        </p:spPr>
        <p:txBody>
          <a:bodyPr>
            <a:normAutofit fontScale="92500" lnSpcReduction="20000"/>
          </a:bodyPr>
          <a:lstStyle/>
          <a:p>
            <a:r>
              <a:rPr lang="pt-BR" dirty="0" smtClean="0"/>
              <a:t>Algoritmo Genético (</a:t>
            </a:r>
            <a:r>
              <a:rPr lang="pt-BR" i="1" dirty="0" smtClean="0"/>
              <a:t>Genetic Algorithm</a:t>
            </a:r>
            <a:r>
              <a:rPr lang="pt-BR" dirty="0" smtClean="0"/>
              <a:t> - GA).</a:t>
            </a:r>
          </a:p>
          <a:p>
            <a:pPr lvl="1"/>
            <a:r>
              <a:rPr lang="pt-BR" dirty="0"/>
              <a:t>I</a:t>
            </a:r>
            <a:r>
              <a:rPr lang="pt-BR" dirty="0" smtClean="0"/>
              <a:t>nspirados </a:t>
            </a:r>
            <a:r>
              <a:rPr lang="pt-BR" dirty="0"/>
              <a:t>pelo processo de seleção </a:t>
            </a:r>
            <a:r>
              <a:rPr lang="pt-BR" dirty="0" smtClean="0"/>
              <a:t>natural.</a:t>
            </a:r>
          </a:p>
          <a:p>
            <a:r>
              <a:rPr lang="pt-BR" dirty="0"/>
              <a:t>Optimização por enxame de </a:t>
            </a:r>
            <a:r>
              <a:rPr lang="pt-BR" dirty="0" smtClean="0"/>
              <a:t>partículas (</a:t>
            </a:r>
            <a:r>
              <a:rPr lang="pt-BR" i="1" dirty="0" smtClean="0"/>
              <a:t>P</a:t>
            </a:r>
            <a:r>
              <a:rPr lang="fr-FR" i="1" dirty="0" smtClean="0"/>
              <a:t>article </a:t>
            </a:r>
            <a:r>
              <a:rPr lang="fr-FR" i="1" dirty="0" err="1"/>
              <a:t>S</a:t>
            </a:r>
            <a:r>
              <a:rPr lang="fr-FR" i="1" dirty="0" err="1" smtClean="0"/>
              <a:t>warm</a:t>
            </a:r>
            <a:r>
              <a:rPr lang="fr-FR" i="1" dirty="0" smtClean="0"/>
              <a:t> </a:t>
            </a:r>
            <a:r>
              <a:rPr lang="fr-FR" i="1" dirty="0" err="1" smtClean="0"/>
              <a:t>Optimization</a:t>
            </a:r>
            <a:r>
              <a:rPr lang="fr-FR" dirty="0" smtClean="0"/>
              <a:t> - PSO).</a:t>
            </a:r>
          </a:p>
          <a:p>
            <a:pPr lvl="1"/>
            <a:r>
              <a:rPr lang="pt-BR" dirty="0" smtClean="0"/>
              <a:t>Inspirado </a:t>
            </a:r>
            <a:r>
              <a:rPr lang="pt-BR" dirty="0"/>
              <a:t>no comportamento de cardumes de peixes e de bandos de pássaros</a:t>
            </a:r>
            <a:endParaRPr lang="fr-FR" dirty="0" smtClean="0"/>
          </a:p>
          <a:p>
            <a:r>
              <a:rPr lang="pt-BR" dirty="0" smtClean="0"/>
              <a:t>Otimização </a:t>
            </a:r>
            <a:r>
              <a:rPr lang="pt-BR" dirty="0"/>
              <a:t>da colônia de formigas </a:t>
            </a:r>
            <a:r>
              <a:rPr lang="pt-BR" dirty="0" smtClean="0"/>
              <a:t>(</a:t>
            </a:r>
            <a:r>
              <a:rPr lang="pt-BR" i="1" dirty="0" smtClean="0"/>
              <a:t>Ant </a:t>
            </a:r>
            <a:r>
              <a:rPr lang="pt-BR" i="1" dirty="0"/>
              <a:t>C</a:t>
            </a:r>
            <a:r>
              <a:rPr lang="pt-BR" i="1" dirty="0" smtClean="0"/>
              <a:t>olony Optimization</a:t>
            </a:r>
            <a:r>
              <a:rPr lang="pt-BR" dirty="0" smtClean="0"/>
              <a:t> - </a:t>
            </a:r>
            <a:r>
              <a:rPr lang="pt-BR" dirty="0"/>
              <a:t>ACO</a:t>
            </a:r>
            <a:r>
              <a:rPr lang="pt-BR" dirty="0" smtClean="0"/>
              <a:t>).</a:t>
            </a:r>
          </a:p>
          <a:p>
            <a:pPr lvl="1"/>
            <a:r>
              <a:rPr lang="pt-BR" dirty="0"/>
              <a:t>I</a:t>
            </a:r>
            <a:r>
              <a:rPr lang="pt-BR" dirty="0" smtClean="0"/>
              <a:t>nspirado </a:t>
            </a:r>
            <a:r>
              <a:rPr lang="pt-BR" dirty="0"/>
              <a:t>no comportamento das formigas ao saírem de sua colônia para encontrar </a:t>
            </a:r>
            <a:r>
              <a:rPr lang="pt-BR" dirty="0" smtClean="0"/>
              <a:t>comida.</a:t>
            </a:r>
          </a:p>
        </p:txBody>
      </p:sp>
      <p:pic>
        <p:nvPicPr>
          <p:cNvPr id="6" name="Picture 5"/>
          <p:cNvPicPr>
            <a:picLocks noChangeAspect="1"/>
          </p:cNvPicPr>
          <p:nvPr/>
        </p:nvPicPr>
        <p:blipFill>
          <a:blip r:embed="rId3"/>
          <a:stretch>
            <a:fillRect/>
          </a:stretch>
        </p:blipFill>
        <p:spPr>
          <a:xfrm>
            <a:off x="7747990" y="4230912"/>
            <a:ext cx="4040505" cy="2331061"/>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0080" y="4028192"/>
            <a:ext cx="2404558" cy="2755472"/>
          </a:xfrm>
          <a:prstGeom prst="rect">
            <a:avLst/>
          </a:prstGeom>
        </p:spPr>
      </p:pic>
      <p:pic>
        <p:nvPicPr>
          <p:cNvPr id="1026" name="Picture 2" descr="Image result for particle swarm optimiza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6800" y="3934887"/>
            <a:ext cx="4139028" cy="2923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01880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4F48192-B348-4C3E-8621-D3755D2230F8}"/>
              </a:ext>
            </a:extLst>
          </p:cNvPr>
          <p:cNvSpPr>
            <a:spLocks noGrp="1"/>
          </p:cNvSpPr>
          <p:nvPr>
            <p:ph type="title"/>
          </p:nvPr>
        </p:nvSpPr>
        <p:spPr/>
        <p:txBody>
          <a:bodyPr/>
          <a:lstStyle/>
          <a:p>
            <a:r>
              <a:rPr lang="pt-BR" dirty="0" smtClean="0"/>
              <a:t>Objetivo </a:t>
            </a:r>
            <a:r>
              <a:rPr lang="pt-BR" dirty="0"/>
              <a:t>do </a:t>
            </a:r>
            <a:r>
              <a:rPr lang="pt-BR" dirty="0" smtClean="0"/>
              <a:t>curso</a:t>
            </a:r>
            <a:endParaRPr lang="pt-BR" dirty="0"/>
          </a:p>
        </p:txBody>
      </p:sp>
      <p:sp>
        <p:nvSpPr>
          <p:cNvPr id="3" name="Espaço Reservado para Conteúdo 2">
            <a:extLst>
              <a:ext uri="{FF2B5EF4-FFF2-40B4-BE49-F238E27FC236}">
                <a16:creationId xmlns="" xmlns:a16="http://schemas.microsoft.com/office/drawing/2014/main" id="{E3DECB90-AFD9-4AC6-A356-C93A7442A6E6}"/>
              </a:ext>
            </a:extLst>
          </p:cNvPr>
          <p:cNvSpPr>
            <a:spLocks noGrp="1"/>
          </p:cNvSpPr>
          <p:nvPr>
            <p:ph idx="1"/>
          </p:nvPr>
        </p:nvSpPr>
        <p:spPr>
          <a:xfrm>
            <a:off x="838200" y="1825623"/>
            <a:ext cx="8930268" cy="4867785"/>
          </a:xfrm>
        </p:spPr>
        <p:txBody>
          <a:bodyPr>
            <a:normAutofit fontScale="92500"/>
          </a:bodyPr>
          <a:lstStyle/>
          <a:p>
            <a:r>
              <a:rPr lang="pt-BR" dirty="0" smtClean="0"/>
              <a:t>O objetivo principal do curso é apresentar à vocês </a:t>
            </a:r>
          </a:p>
          <a:p>
            <a:pPr lvl="1">
              <a:buFont typeface="Wingdings" panose="05000000000000000000" pitchFamily="2" charset="2"/>
              <a:buChar char="§"/>
            </a:pPr>
            <a:r>
              <a:rPr lang="pt-BR" dirty="0" smtClean="0"/>
              <a:t>os conceitos fundamentais da teoria por trás do aprendizado de máquina.</a:t>
            </a:r>
          </a:p>
          <a:p>
            <a:pPr lvl="1">
              <a:buFont typeface="Wingdings" panose="05000000000000000000" pitchFamily="2" charset="2"/>
              <a:buChar char="§"/>
            </a:pPr>
            <a:r>
              <a:rPr lang="pt-BR" dirty="0"/>
              <a:t>um conjunto de </a:t>
            </a:r>
            <a:r>
              <a:rPr lang="pt-BR" dirty="0" smtClean="0"/>
              <a:t>ferramentas (ou seja, algoritmos) de </a:t>
            </a:r>
            <a:r>
              <a:rPr lang="pt-BR" dirty="0"/>
              <a:t>aprendizado de máquina</a:t>
            </a:r>
            <a:r>
              <a:rPr lang="pt-BR" dirty="0" smtClean="0"/>
              <a:t>.</a:t>
            </a:r>
            <a:endParaRPr lang="pt-BR" dirty="0"/>
          </a:p>
          <a:p>
            <a:r>
              <a:rPr lang="pt-BR" dirty="0" smtClean="0"/>
              <a:t>Ao </a:t>
            </a:r>
            <a:r>
              <a:rPr lang="pt-BR" dirty="0"/>
              <a:t>final do curso vocês devem ser capazes de</a:t>
            </a:r>
          </a:p>
          <a:p>
            <a:pPr lvl="1">
              <a:buFont typeface="Wingdings" panose="05000000000000000000" pitchFamily="2" charset="2"/>
              <a:buChar char="§"/>
            </a:pPr>
            <a:r>
              <a:rPr lang="pt-BR" dirty="0"/>
              <a:t>Entender e discutir sobre os principais algoritmos de ML.</a:t>
            </a:r>
          </a:p>
          <a:p>
            <a:pPr lvl="1">
              <a:buFont typeface="Wingdings" panose="05000000000000000000" pitchFamily="2" charset="2"/>
              <a:buChar char="§"/>
            </a:pPr>
            <a:r>
              <a:rPr lang="pt-BR" dirty="0"/>
              <a:t>Compreender a terminologia utilizada na área.</a:t>
            </a:r>
          </a:p>
          <a:p>
            <a:pPr lvl="1">
              <a:buFont typeface="Wingdings" panose="05000000000000000000" pitchFamily="2" charset="2"/>
              <a:buChar char="§"/>
            </a:pPr>
            <a:r>
              <a:rPr lang="pt-BR" dirty="0"/>
              <a:t>Aplicar algoritmos </a:t>
            </a:r>
            <a:r>
              <a:rPr lang="pt-BR" dirty="0" smtClean="0"/>
              <a:t>de </a:t>
            </a:r>
            <a:r>
              <a:rPr lang="pt-BR" dirty="0"/>
              <a:t>ML para a resolução de </a:t>
            </a:r>
            <a:r>
              <a:rPr lang="pt-BR" dirty="0" smtClean="0"/>
              <a:t>problemas.</a:t>
            </a:r>
            <a:endParaRPr lang="pt-BR" dirty="0"/>
          </a:p>
          <a:p>
            <a:pPr lvl="1">
              <a:buFont typeface="Wingdings" panose="05000000000000000000" pitchFamily="2" charset="2"/>
              <a:buChar char="§"/>
            </a:pPr>
            <a:r>
              <a:rPr lang="pt-BR" dirty="0"/>
              <a:t>Analisar e entender novos algoritmos </a:t>
            </a:r>
            <a:r>
              <a:rPr lang="pt-BR" dirty="0" smtClean="0"/>
              <a:t>de </a:t>
            </a:r>
            <a:r>
              <a:rPr lang="pt-BR" dirty="0"/>
              <a:t>ML</a:t>
            </a:r>
            <a:r>
              <a:rPr lang="pt-BR" dirty="0" smtClean="0"/>
              <a:t>.</a:t>
            </a:r>
          </a:p>
          <a:p>
            <a:pPr lvl="1">
              <a:buFont typeface="Wingdings" panose="05000000000000000000" pitchFamily="2" charset="2"/>
              <a:buChar char="§"/>
            </a:pPr>
            <a:r>
              <a:rPr lang="pt-BR" dirty="0" smtClean="0"/>
              <a:t>Criar seus próprios projetos.</a:t>
            </a:r>
          </a:p>
          <a:p>
            <a:pPr lvl="1"/>
            <a:r>
              <a:rPr lang="pt-BR" dirty="0"/>
              <a:t>Compreender artigos científicos que utilizam ML.</a:t>
            </a:r>
          </a:p>
          <a:p>
            <a:pPr lvl="1"/>
            <a:r>
              <a:rPr lang="pt-BR" dirty="0"/>
              <a:t>Realizar pesquisa que envolva ML e discutir os resultados obtidos</a:t>
            </a:r>
            <a:r>
              <a:rPr lang="pt-BR" dirty="0" smtClean="0"/>
              <a:t>.</a:t>
            </a:r>
            <a:endParaRPr lang="pt-BR" dirty="0"/>
          </a:p>
        </p:txBody>
      </p:sp>
      <p:pic>
        <p:nvPicPr>
          <p:cNvPr id="3074" name="Picture 2" descr="Image result for machine learning">
            <a:extLst>
              <a:ext uri="{FF2B5EF4-FFF2-40B4-BE49-F238E27FC236}">
                <a16:creationId xmlns="" xmlns:a16="http://schemas.microsoft.com/office/drawing/2014/main" id="{78A93243-9634-4B0E-B1B2-37A218EAEA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77346" y="4583151"/>
            <a:ext cx="3014654" cy="211025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chine Learning | Informate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9543" y="132931"/>
            <a:ext cx="3512457" cy="162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88272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Tipos de Treinamento</a:t>
            </a:r>
            <a:endParaRPr lang="pt-BR" dirty="0"/>
          </a:p>
        </p:txBody>
      </p:sp>
      <p:sp>
        <p:nvSpPr>
          <p:cNvPr id="3" name="Content Placeholder 2"/>
          <p:cNvSpPr>
            <a:spLocks noGrp="1"/>
          </p:cNvSpPr>
          <p:nvPr>
            <p:ph idx="1"/>
          </p:nvPr>
        </p:nvSpPr>
        <p:spPr>
          <a:xfrm>
            <a:off x="838199" y="1825625"/>
            <a:ext cx="11024937" cy="4351338"/>
          </a:xfrm>
        </p:spPr>
        <p:txBody>
          <a:bodyPr/>
          <a:lstStyle/>
          <a:p>
            <a:pPr marL="0" indent="0">
              <a:buNone/>
            </a:pPr>
            <a:r>
              <a:rPr lang="pt-BR" dirty="0" smtClean="0"/>
              <a:t>Uma outra forma de se classificar algoritmos de ML é com relação se eles podem ser treinados incrementalmente ou não. Assim, os algoritmos podem ser divididos em algoritmos com teinamento:</a:t>
            </a:r>
          </a:p>
          <a:p>
            <a:r>
              <a:rPr lang="pt-BR" b="1" dirty="0"/>
              <a:t>incremental (online</a:t>
            </a:r>
            <a:r>
              <a:rPr lang="pt-BR" b="1" dirty="0" smtClean="0"/>
              <a:t>)</a:t>
            </a:r>
            <a:r>
              <a:rPr lang="pt-BR" dirty="0" smtClean="0"/>
              <a:t>.</a:t>
            </a:r>
          </a:p>
          <a:p>
            <a:r>
              <a:rPr lang="pt-BR" b="1" dirty="0" smtClean="0"/>
              <a:t>em batelada (batch)</a:t>
            </a:r>
            <a:r>
              <a:rPr lang="pt-BR" dirty="0" smtClean="0"/>
              <a:t>.</a:t>
            </a:r>
            <a:endParaRPr lang="pt-BR" dirty="0"/>
          </a:p>
        </p:txBody>
      </p:sp>
    </p:spTree>
    <p:extLst>
      <p:ext uri="{BB962C8B-B14F-4D97-AF65-F5344CB8AC3E}">
        <p14:creationId xmlns:p14="http://schemas.microsoft.com/office/powerpoint/2010/main" val="367372389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Treinamento incremental</a:t>
            </a:r>
            <a:endParaRPr lang="pt-BR" dirty="0"/>
          </a:p>
        </p:txBody>
      </p:sp>
      <p:sp>
        <p:nvSpPr>
          <p:cNvPr id="3" name="Content Placeholder 2"/>
          <p:cNvSpPr>
            <a:spLocks noGrp="1"/>
          </p:cNvSpPr>
          <p:nvPr>
            <p:ph idx="1"/>
          </p:nvPr>
        </p:nvSpPr>
        <p:spPr>
          <a:xfrm>
            <a:off x="838199" y="1825625"/>
            <a:ext cx="10976811" cy="4351338"/>
          </a:xfrm>
        </p:spPr>
        <p:txBody>
          <a:bodyPr/>
          <a:lstStyle/>
          <a:p>
            <a:r>
              <a:rPr lang="pt-BR" dirty="0" smtClean="0"/>
              <a:t>Neste tipo de treinamento, o algoritmo aprende incrementalmente: exemplos de treinamento são apresentados sequencialmente um-a-um ou em pequenos grupos chamados de mini-batches (ou mini-lotes).</a:t>
            </a:r>
          </a:p>
          <a:p>
            <a:r>
              <a:rPr lang="pt-BR" dirty="0" smtClean="0"/>
              <a:t>Cada iteração de treinamento </a:t>
            </a:r>
            <a:r>
              <a:rPr lang="pt-BR" dirty="0"/>
              <a:t>é </a:t>
            </a:r>
            <a:r>
              <a:rPr lang="pt-BR" dirty="0" smtClean="0"/>
              <a:t>rápida possibilitando </a:t>
            </a:r>
            <a:r>
              <a:rPr lang="pt-BR" dirty="0"/>
              <a:t>que o </a:t>
            </a:r>
            <a:r>
              <a:rPr lang="pt-BR" dirty="0" smtClean="0"/>
              <a:t>sistema aprenda </a:t>
            </a:r>
            <a:r>
              <a:rPr lang="pt-BR" dirty="0"/>
              <a:t>sobre novos dados </a:t>
            </a:r>
            <a:r>
              <a:rPr lang="pt-BR" dirty="0" smtClean="0"/>
              <a:t>à </a:t>
            </a:r>
            <a:r>
              <a:rPr lang="pt-BR" dirty="0"/>
              <a:t>medida que eles </a:t>
            </a:r>
            <a:r>
              <a:rPr lang="pt-BR" dirty="0" smtClean="0"/>
              <a:t>chegam.</a:t>
            </a:r>
          </a:p>
          <a:p>
            <a:r>
              <a:rPr lang="pt-BR" dirty="0" smtClean="0"/>
              <a:t>Ótima opção para casos onde os dados chegam como um fluxo contínuo ou se tem recursos computacionais limitados.</a:t>
            </a:r>
          </a:p>
          <a:p>
            <a:r>
              <a:rPr lang="pt-BR" dirty="0" smtClean="0"/>
              <a:t>Entretanto, como não há pré-processamento/análise, dados </a:t>
            </a:r>
            <a:r>
              <a:rPr lang="pt-BR" dirty="0"/>
              <a:t>corrompidos ou com </a:t>
            </a:r>
            <a:r>
              <a:rPr lang="pt-BR" dirty="0" smtClean="0"/>
              <a:t>problemas afetam a performance do sistema.</a:t>
            </a:r>
          </a:p>
          <a:p>
            <a:endParaRPr lang="pt-BR" dirty="0" smtClean="0"/>
          </a:p>
          <a:p>
            <a:endParaRPr lang="pt-BR" dirty="0"/>
          </a:p>
        </p:txBody>
      </p:sp>
    </p:spTree>
    <p:extLst>
      <p:ext uri="{BB962C8B-B14F-4D97-AF65-F5344CB8AC3E}">
        <p14:creationId xmlns:p14="http://schemas.microsoft.com/office/powerpoint/2010/main" val="14475542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Treinamento em batelada</a:t>
            </a:r>
            <a:endParaRPr lang="pt-BR" dirty="0"/>
          </a:p>
        </p:txBody>
      </p:sp>
      <p:sp>
        <p:nvSpPr>
          <p:cNvPr id="3" name="Content Placeholder 2"/>
          <p:cNvSpPr>
            <a:spLocks noGrp="1"/>
          </p:cNvSpPr>
          <p:nvPr>
            <p:ph idx="1"/>
          </p:nvPr>
        </p:nvSpPr>
        <p:spPr>
          <a:xfrm>
            <a:off x="838199" y="1825624"/>
            <a:ext cx="11134726" cy="4860926"/>
          </a:xfrm>
        </p:spPr>
        <p:txBody>
          <a:bodyPr>
            <a:normAutofit lnSpcReduction="10000"/>
          </a:bodyPr>
          <a:lstStyle/>
          <a:p>
            <a:r>
              <a:rPr lang="pt-BR" dirty="0"/>
              <a:t>Neste tipo de treinamento, o algoritmo </a:t>
            </a:r>
            <a:r>
              <a:rPr lang="pt-BR" dirty="0" smtClean="0"/>
              <a:t>é treinado </a:t>
            </a:r>
            <a:r>
              <a:rPr lang="pt-BR" dirty="0"/>
              <a:t>com todos os </a:t>
            </a:r>
            <a:r>
              <a:rPr lang="pt-BR" dirty="0" smtClean="0"/>
              <a:t>exemplos disponíveis.</a:t>
            </a:r>
          </a:p>
          <a:p>
            <a:r>
              <a:rPr lang="pt-BR" dirty="0"/>
              <a:t>É um tipo de treinamento simples, de fácil implementação e obtém ótimos resultados</a:t>
            </a:r>
            <a:r>
              <a:rPr lang="pt-BR" dirty="0" smtClean="0"/>
              <a:t>.</a:t>
            </a:r>
          </a:p>
          <a:p>
            <a:r>
              <a:rPr lang="pt-BR" dirty="0"/>
              <a:t>Dados podem ser pré-processados/analisados, evitando assim, dados corrompidos ou com problemas</a:t>
            </a:r>
            <a:r>
              <a:rPr lang="pt-BR" dirty="0" smtClean="0"/>
              <a:t>.</a:t>
            </a:r>
          </a:p>
          <a:p>
            <a:r>
              <a:rPr lang="pt-BR" dirty="0" smtClean="0"/>
              <a:t>O treinamento é demorado e utiliza muitos recursos computacionais (e.g., CPU, memória) quando comparado ao treinamento incremental.</a:t>
            </a:r>
          </a:p>
          <a:p>
            <a:r>
              <a:rPr lang="pt-BR" dirty="0" smtClean="0"/>
              <a:t>Para treinar com novos exemplos é necessário iniciar o treinamento do zero.</a:t>
            </a:r>
          </a:p>
          <a:p>
            <a:r>
              <a:rPr lang="pt-BR" dirty="0" smtClean="0"/>
              <a:t>Se a quantidade de dados do conjunto de treinamento for muito grande pode ser impossível treinar em batelada.</a:t>
            </a:r>
          </a:p>
        </p:txBody>
      </p:sp>
    </p:spTree>
    <p:extLst>
      <p:ext uri="{BB962C8B-B14F-4D97-AF65-F5344CB8AC3E}">
        <p14:creationId xmlns:p14="http://schemas.microsoft.com/office/powerpoint/2010/main" val="26296857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 xmlns:a16="http://schemas.microsoft.com/office/drawing/2014/main" id="{32666AC8-2E17-4DB4-B0F5-60C640CCFD2E}"/>
              </a:ext>
            </a:extLst>
          </p:cNvPr>
          <p:cNvSpPr txBox="1">
            <a:spLocks/>
          </p:cNvSpPr>
          <p:nvPr/>
        </p:nvSpPr>
        <p:spPr>
          <a:xfrm>
            <a:off x="1737231" y="1164413"/>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5400" dirty="0" smtClean="0"/>
              <a:t>Python, Jupyter &amp; Colab</a:t>
            </a:r>
            <a:endParaRPr lang="pt-BR" b="1" i="1" dirty="0"/>
          </a:p>
        </p:txBody>
      </p:sp>
      <p:pic>
        <p:nvPicPr>
          <p:cNvPr id="1026" name="Picture 2" descr="Pytho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4427" y="2327519"/>
            <a:ext cx="1981280" cy="19812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jupyt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5707" y="2193954"/>
            <a:ext cx="4867660" cy="24186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 Complete guide to Google Colab for Deep Learni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635" t="12614" r="10002" b="18232"/>
          <a:stretch/>
        </p:blipFill>
        <p:spPr bwMode="auto">
          <a:xfrm>
            <a:off x="3978261" y="4746138"/>
            <a:ext cx="4362137" cy="1680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3482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Python Software Founda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98067" y="2608318"/>
            <a:ext cx="3510248" cy="15064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O que é </a:t>
            </a:r>
            <a:r>
              <a:rPr lang="en-US" dirty="0" smtClean="0"/>
              <a:t>Python?</a:t>
            </a:r>
            <a:endParaRPr lang="pt-BR" dirty="0"/>
          </a:p>
        </p:txBody>
      </p:sp>
      <p:sp>
        <p:nvSpPr>
          <p:cNvPr id="3" name="Content Placeholder 2"/>
          <p:cNvSpPr>
            <a:spLocks noGrp="1"/>
          </p:cNvSpPr>
          <p:nvPr>
            <p:ph idx="1"/>
          </p:nvPr>
        </p:nvSpPr>
        <p:spPr>
          <a:xfrm>
            <a:off x="838200" y="1767155"/>
            <a:ext cx="8162535" cy="4839128"/>
          </a:xfrm>
        </p:spPr>
        <p:txBody>
          <a:bodyPr vert="horz" lIns="91440" tIns="45720" rIns="91440" bIns="45720" rtlCol="0" anchor="t">
            <a:normAutofit/>
          </a:bodyPr>
          <a:lstStyle/>
          <a:p>
            <a:r>
              <a:rPr lang="pt-BR" dirty="0" smtClean="0"/>
              <a:t>Linguagem </a:t>
            </a:r>
            <a:r>
              <a:rPr lang="pt-BR" dirty="0"/>
              <a:t>de programação de alto nível, </a:t>
            </a:r>
            <a:r>
              <a:rPr lang="pt-BR" dirty="0" smtClean="0"/>
              <a:t>interpretada</a:t>
            </a:r>
            <a:r>
              <a:rPr lang="pt-BR" dirty="0"/>
              <a:t>,</a:t>
            </a:r>
            <a:r>
              <a:rPr lang="pt-BR" dirty="0" smtClean="0"/>
              <a:t> multiparadigma e gratuita.</a:t>
            </a:r>
            <a:endParaRPr lang="pt-BR" dirty="0"/>
          </a:p>
          <a:p>
            <a:r>
              <a:rPr lang="pt-BR" dirty="0"/>
              <a:t>Foi lançada por Guido van Rossum em </a:t>
            </a:r>
            <a:r>
              <a:rPr lang="pt-BR" dirty="0" smtClean="0"/>
              <a:t>1991.</a:t>
            </a:r>
            <a:endParaRPr lang="pt-BR" dirty="0"/>
          </a:p>
          <a:p>
            <a:r>
              <a:rPr lang="pt-BR" dirty="0"/>
              <a:t>Possui um modelo de desenvolvimento comunitário, aberto e gerenciado pela </a:t>
            </a:r>
            <a:r>
              <a:rPr lang="pt-BR" i="1" dirty="0"/>
              <a:t>Python Software </a:t>
            </a:r>
            <a:r>
              <a:rPr lang="pt-BR" i="1" dirty="0" smtClean="0"/>
              <a:t>Foundation</a:t>
            </a:r>
            <a:r>
              <a:rPr lang="pt-BR" dirty="0" smtClean="0"/>
              <a:t> (PSF).</a:t>
            </a:r>
            <a:endParaRPr lang="pt-BR" dirty="0"/>
          </a:p>
          <a:p>
            <a:r>
              <a:rPr lang="en-US" b="1" dirty="0" err="1" smtClean="0"/>
              <a:t>Curiosidade</a:t>
            </a:r>
            <a:r>
              <a:rPr lang="en-US" dirty="0" smtClean="0"/>
              <a:t>: o </a:t>
            </a:r>
            <a:r>
              <a:rPr lang="en-US" dirty="0" err="1"/>
              <a:t>nome</a:t>
            </a:r>
            <a:r>
              <a:rPr lang="en-US" dirty="0"/>
              <a:t> Python é </a:t>
            </a:r>
            <a:r>
              <a:rPr lang="en-US" dirty="0" err="1"/>
              <a:t>uma</a:t>
            </a:r>
            <a:r>
              <a:rPr lang="en-US" dirty="0"/>
              <a:t> </a:t>
            </a:r>
            <a:r>
              <a:rPr lang="en-US" dirty="0" err="1"/>
              <a:t>homenagem</a:t>
            </a:r>
            <a:r>
              <a:rPr lang="en-US" dirty="0"/>
              <a:t> </a:t>
            </a:r>
            <a:r>
              <a:rPr lang="en-US" dirty="0" err="1"/>
              <a:t>ao</a:t>
            </a:r>
            <a:r>
              <a:rPr lang="en-US" dirty="0"/>
              <a:t> </a:t>
            </a:r>
            <a:r>
              <a:rPr lang="en-US" dirty="0" err="1"/>
              <a:t>grupo</a:t>
            </a:r>
            <a:r>
              <a:rPr lang="en-US" dirty="0"/>
              <a:t> de humor </a:t>
            </a:r>
            <a:r>
              <a:rPr lang="pt-BR" dirty="0"/>
              <a:t>britânico</a:t>
            </a:r>
            <a:r>
              <a:rPr lang="en-US" dirty="0"/>
              <a:t>, Monty </a:t>
            </a:r>
            <a:r>
              <a:rPr lang="en-US" dirty="0" smtClean="0"/>
              <a:t>Python.</a:t>
            </a:r>
            <a:endParaRPr lang="pt-BR" dirty="0"/>
          </a:p>
        </p:txBody>
      </p:sp>
      <p:pic>
        <p:nvPicPr>
          <p:cNvPr id="2050" name="Picture 2" descr="https://impythonist.files.wordpress.com/2014/02/guido2.jpg?w=7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8752" y="198785"/>
            <a:ext cx="3529897" cy="22431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monty python and the holy grai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24554" y="3921888"/>
            <a:ext cx="1891196" cy="2836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2394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213767"/>
            <a:ext cx="10741025" cy="740984"/>
          </a:xfrm>
        </p:spPr>
        <p:txBody>
          <a:bodyPr/>
          <a:lstStyle/>
          <a:p>
            <a:r>
              <a:rPr lang="pt-BR" dirty="0"/>
              <a:t>Por que </a:t>
            </a:r>
            <a:r>
              <a:rPr lang="pt-BR" dirty="0" smtClean="0"/>
              <a:t>Python</a:t>
            </a:r>
            <a:r>
              <a:rPr lang="en-US" dirty="0"/>
              <a:t>?</a:t>
            </a:r>
          </a:p>
        </p:txBody>
      </p:sp>
      <p:pic>
        <p:nvPicPr>
          <p:cNvPr id="1026" name="Picture 2" descr="Image result for programming language of the futur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452142" y="395720"/>
            <a:ext cx="3511708" cy="30085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2622" y="3733871"/>
            <a:ext cx="1985962" cy="66711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66698" y="3733871"/>
            <a:ext cx="1123949" cy="1123949"/>
          </a:xfrm>
          <a:prstGeom prst="rect">
            <a:avLst/>
          </a:prstGeom>
        </p:spPr>
      </p:pic>
      <p:sp>
        <p:nvSpPr>
          <p:cNvPr id="9" name="AutoShape 4" descr="Image result for netflix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Image result for netflix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42622" y="4640143"/>
            <a:ext cx="1645920" cy="93383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Facebook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37807" y="5058827"/>
            <a:ext cx="1707269" cy="9603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nasa logo"/>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5520" t="7233" r="25310" b="7699"/>
          <a:stretch/>
        </p:blipFill>
        <p:spPr bwMode="auto">
          <a:xfrm>
            <a:off x="8828634" y="5621056"/>
            <a:ext cx="1273896" cy="1101971"/>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Image result for youtube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5" name="Picture 8" descr="Image result for youtube log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51328" y="5692176"/>
            <a:ext cx="2367280" cy="1473042"/>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p:cNvSpPr txBox="1">
            <a:spLocks/>
          </p:cNvSpPr>
          <p:nvPr/>
        </p:nvSpPr>
        <p:spPr>
          <a:xfrm>
            <a:off x="838200" y="1187355"/>
            <a:ext cx="7813838" cy="567064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dirty="0" smtClean="0"/>
              <a:t>Algumas razões são:</a:t>
            </a:r>
          </a:p>
          <a:p>
            <a:pPr marL="342900" indent="-342900">
              <a:buFont typeface="+mj-lt"/>
              <a:buAutoNum type="arabicPeriod"/>
            </a:pPr>
            <a:r>
              <a:rPr lang="pt-BR" dirty="0" smtClean="0"/>
              <a:t>É uma das linguagens mais fáceis de se aprender.</a:t>
            </a:r>
          </a:p>
          <a:p>
            <a:pPr marL="342900" indent="-342900">
              <a:buFont typeface="+mj-lt"/>
              <a:buAutoNum type="arabicPeriod"/>
            </a:pPr>
            <a:r>
              <a:rPr lang="pt-BR" dirty="0" smtClean="0"/>
              <a:t>É muito popular e será mais ainda nos próximos anos.</a:t>
            </a:r>
          </a:p>
          <a:p>
            <a:pPr marL="342900" indent="-342900">
              <a:buFont typeface="+mj-lt"/>
              <a:buAutoNum type="arabicPeriod"/>
            </a:pPr>
            <a:r>
              <a:rPr lang="pt-BR" dirty="0" smtClean="0"/>
              <a:t>Grandes empresas a utilizam.</a:t>
            </a:r>
          </a:p>
          <a:p>
            <a:pPr marL="342900" indent="-342900">
              <a:buFont typeface="+mj-lt"/>
              <a:buAutoNum type="arabicPeriod"/>
            </a:pPr>
            <a:r>
              <a:rPr lang="pt-BR" dirty="0"/>
              <a:t>É</a:t>
            </a:r>
            <a:r>
              <a:rPr lang="pt-BR" dirty="0" smtClean="0"/>
              <a:t> a linguagem mais usada em aplicações de ML.</a:t>
            </a:r>
          </a:p>
          <a:p>
            <a:pPr marL="342900" indent="-342900">
              <a:buFont typeface="+mj-lt"/>
              <a:buAutoNum type="arabicPeriod"/>
            </a:pPr>
            <a:r>
              <a:rPr lang="pt-BR" dirty="0" smtClean="0"/>
              <a:t>Possui vasto suporte on-line: tutoriais, vídeos, StackOverflow, etc.</a:t>
            </a:r>
          </a:p>
          <a:p>
            <a:pPr marL="342900" indent="-342900">
              <a:buFont typeface="+mj-lt"/>
              <a:buAutoNum type="arabicPeriod"/>
            </a:pPr>
            <a:r>
              <a:rPr lang="pt-BR" dirty="0"/>
              <a:t>É</a:t>
            </a:r>
            <a:r>
              <a:rPr lang="pt-BR" dirty="0" smtClean="0"/>
              <a:t> usada como linguagem educativa para ensino de computação e eletrônica (e.g., Raspberry Pi, LEGO Mindstormstem podem ter suas aplicações desenvolvidas em Python).</a:t>
            </a:r>
          </a:p>
          <a:p>
            <a:pPr marL="342900" indent="-342900">
              <a:buFont typeface="+mj-lt"/>
              <a:buAutoNum type="arabicPeriod"/>
            </a:pPr>
            <a:r>
              <a:rPr lang="pt-BR" dirty="0" smtClean="0"/>
              <a:t>Possui um rico ecossistema de bibliotecas: SciPy, NumPy, Pandas, MatplotLib, SciKit-Learn, TensorFlow, OpenCV, etc.</a:t>
            </a:r>
          </a:p>
          <a:p>
            <a:pPr marL="342900" indent="-342900">
              <a:buFont typeface="+mj-lt"/>
              <a:buAutoNum type="arabicPeriod"/>
            </a:pPr>
            <a:r>
              <a:rPr lang="pt-BR" dirty="0"/>
              <a:t>Teve uma rápida adoção pela comunidade </a:t>
            </a:r>
            <a:r>
              <a:rPr lang="pt-BR" dirty="0" smtClean="0"/>
              <a:t>científica.</a:t>
            </a:r>
          </a:p>
          <a:p>
            <a:pPr lvl="1"/>
            <a:r>
              <a:rPr lang="pt-BR" dirty="0" smtClean="0"/>
              <a:t>Bibliotecas disponíveis para áreas de engenharia, química, física, biologia, etc.</a:t>
            </a:r>
          </a:p>
          <a:p>
            <a:pPr marL="342900" indent="-342900">
              <a:buFont typeface="+mj-lt"/>
              <a:buAutoNum type="arabicPeriod"/>
            </a:pPr>
            <a:r>
              <a:rPr lang="pt-BR" dirty="0" smtClean="0"/>
              <a:t>É gratuita </a:t>
            </a:r>
            <a:r>
              <a:rPr lang="pt-BR" dirty="0"/>
              <a:t>e open-source</a:t>
            </a:r>
            <a:r>
              <a:rPr lang="pt-BR" dirty="0" smtClean="0"/>
              <a:t>.</a:t>
            </a:r>
            <a:endParaRPr lang="pt-BR" dirty="0"/>
          </a:p>
        </p:txBody>
      </p:sp>
    </p:spTree>
    <p:extLst>
      <p:ext uri="{BB962C8B-B14F-4D97-AF65-F5344CB8AC3E}">
        <p14:creationId xmlns:p14="http://schemas.microsoft.com/office/powerpoint/2010/main" val="194685356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Executando códigos Python na </a:t>
            </a:r>
            <a:r>
              <a:rPr lang="pt-BR" dirty="0" smtClean="0"/>
              <a:t>nuvem</a:t>
            </a:r>
            <a:endParaRPr lang="pt-BR" dirty="0"/>
          </a:p>
        </p:txBody>
      </p:sp>
      <p:sp>
        <p:nvSpPr>
          <p:cNvPr id="3" name="Content Placeholder 2"/>
          <p:cNvSpPr>
            <a:spLocks noGrp="1"/>
          </p:cNvSpPr>
          <p:nvPr>
            <p:ph idx="1"/>
          </p:nvPr>
        </p:nvSpPr>
        <p:spPr>
          <a:xfrm>
            <a:off x="838199" y="1825625"/>
            <a:ext cx="10963275" cy="4775200"/>
          </a:xfrm>
        </p:spPr>
        <p:txBody>
          <a:bodyPr>
            <a:normAutofit/>
          </a:bodyPr>
          <a:lstStyle/>
          <a:p>
            <a:r>
              <a:rPr lang="pt-BR" dirty="0" smtClean="0"/>
              <a:t>Durante o curso, utilizaremos ambientes </a:t>
            </a:r>
            <a:r>
              <a:rPr lang="pt-BR" dirty="0"/>
              <a:t>computacionais interativos baseados em </a:t>
            </a:r>
            <a:r>
              <a:rPr lang="pt-BR" b="1" i="1" dirty="0"/>
              <a:t>aplicações web </a:t>
            </a:r>
            <a:r>
              <a:rPr lang="pt-BR" dirty="0"/>
              <a:t>para criação de documentos virtuais, chamados de </a:t>
            </a:r>
            <a:r>
              <a:rPr lang="pt-BR" b="1" i="1" dirty="0" smtClean="0"/>
              <a:t>notebooks</a:t>
            </a:r>
            <a:r>
              <a:rPr lang="pt-BR" dirty="0" smtClean="0"/>
              <a:t>, os quais utilizaremos para execução de exemplos e exercícios.</a:t>
            </a:r>
            <a:endParaRPr lang="pt-BR" dirty="0"/>
          </a:p>
          <a:p>
            <a:r>
              <a:rPr lang="pt-BR" dirty="0"/>
              <a:t>Os </a:t>
            </a:r>
            <a:r>
              <a:rPr lang="pt-BR" b="1" i="1" dirty="0"/>
              <a:t>notebooks</a:t>
            </a:r>
            <a:r>
              <a:rPr lang="pt-BR" dirty="0"/>
              <a:t> </a:t>
            </a:r>
            <a:r>
              <a:rPr lang="pt-BR" dirty="0" smtClean="0"/>
              <a:t>são documentos usados para criar e compartilhar código interativo juntamente com equações, gráficos e texto.</a:t>
            </a:r>
            <a:endParaRPr lang="pt-BR" dirty="0"/>
          </a:p>
          <a:p>
            <a:r>
              <a:rPr lang="pt-BR" dirty="0"/>
              <a:t>Dessa forma, um </a:t>
            </a:r>
            <a:r>
              <a:rPr lang="pt-BR" b="1" i="1" dirty="0"/>
              <a:t>notebook</a:t>
            </a:r>
            <a:r>
              <a:rPr lang="pt-BR" dirty="0"/>
              <a:t> permite uma maneira interativa de </a:t>
            </a:r>
            <a:r>
              <a:rPr lang="pt-BR" dirty="0" smtClean="0"/>
              <a:t>programar e documentar o código.</a:t>
            </a:r>
            <a:endParaRPr lang="pt-BR" dirty="0"/>
          </a:p>
          <a:p>
            <a:r>
              <a:rPr lang="pt-BR" dirty="0"/>
              <a:t>E</a:t>
            </a:r>
            <a:r>
              <a:rPr lang="pt-BR" dirty="0" smtClean="0"/>
              <a:t>xistem </a:t>
            </a:r>
            <a:r>
              <a:rPr lang="pt-BR" dirty="0"/>
              <a:t>vários ambientes computacionais interativos gratuitos disponíveis, </a:t>
            </a:r>
            <a:r>
              <a:rPr lang="pt-BR" dirty="0" smtClean="0"/>
              <a:t>mas </a:t>
            </a:r>
            <a:r>
              <a:rPr lang="pt-BR" dirty="0"/>
              <a:t>usaremos o </a:t>
            </a:r>
            <a:r>
              <a:rPr lang="pt-BR" b="1" i="1" dirty="0"/>
              <a:t>Jupyter</a:t>
            </a:r>
            <a:r>
              <a:rPr lang="pt-BR" dirty="0"/>
              <a:t> ou o </a:t>
            </a:r>
            <a:r>
              <a:rPr lang="pt-BR" b="1" i="1" dirty="0"/>
              <a:t>Google </a:t>
            </a:r>
            <a:r>
              <a:rPr lang="pt-BR" b="1" i="1" dirty="0" smtClean="0"/>
              <a:t>Colaboratory</a:t>
            </a:r>
            <a:r>
              <a:rPr lang="pt-BR" dirty="0" smtClean="0"/>
              <a:t>, que são os mais conhecidos e estáveis.</a:t>
            </a:r>
            <a:endParaRPr lang="pt-BR" dirty="0"/>
          </a:p>
        </p:txBody>
      </p:sp>
    </p:spTree>
    <p:extLst>
      <p:ext uri="{BB962C8B-B14F-4D97-AF65-F5344CB8AC3E}">
        <p14:creationId xmlns:p14="http://schemas.microsoft.com/office/powerpoint/2010/main" val="408060201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Jupyter</a:t>
            </a:r>
            <a:endParaRPr lang="pt-BR" dirty="0"/>
          </a:p>
        </p:txBody>
      </p:sp>
      <p:pic>
        <p:nvPicPr>
          <p:cNvPr id="6146" name="Picture 2" descr="Image result for jupyter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95522" y="159205"/>
            <a:ext cx="2096194" cy="2429839"/>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838200" y="2249486"/>
            <a:ext cx="8065957" cy="4337051"/>
          </a:xfrm>
        </p:spPr>
        <p:txBody>
          <a:bodyPr>
            <a:normAutofit fontScale="92500" lnSpcReduction="10000"/>
          </a:bodyPr>
          <a:lstStyle/>
          <a:p>
            <a:r>
              <a:rPr lang="pt-BR" b="1" dirty="0" smtClean="0"/>
              <a:t>Jupyter</a:t>
            </a:r>
            <a:r>
              <a:rPr lang="pt-BR" dirty="0" smtClean="0"/>
              <a:t>: aplicação web gratuita que </a:t>
            </a:r>
            <a:r>
              <a:rPr lang="pt-BR" dirty="0"/>
              <a:t>permite a </a:t>
            </a:r>
            <a:r>
              <a:rPr lang="pt-BR" dirty="0" smtClean="0"/>
              <a:t>criação e edição </a:t>
            </a:r>
            <a:r>
              <a:rPr lang="pt-BR" dirty="0"/>
              <a:t>de </a:t>
            </a:r>
            <a:r>
              <a:rPr lang="pt-BR" b="1" i="1" dirty="0"/>
              <a:t>notebooks</a:t>
            </a:r>
            <a:r>
              <a:rPr lang="pt-BR" dirty="0"/>
              <a:t> em navegadores web</a:t>
            </a:r>
            <a:r>
              <a:rPr lang="pt-BR" dirty="0" smtClean="0"/>
              <a:t>.</a:t>
            </a:r>
          </a:p>
          <a:p>
            <a:r>
              <a:rPr lang="pt-BR" dirty="0" smtClean="0"/>
              <a:t>Suporta a execução de várias linguagens de programação: Python, C++, C#, PHP, Julia, R, etc.</a:t>
            </a:r>
          </a:p>
          <a:p>
            <a:r>
              <a:rPr lang="pt-BR" dirty="0" smtClean="0"/>
              <a:t>Site oficial:</a:t>
            </a:r>
            <a:r>
              <a:rPr lang="pt-BR" dirty="0"/>
              <a:t> </a:t>
            </a:r>
            <a:r>
              <a:rPr lang="pt-BR" dirty="0" smtClean="0">
                <a:hlinkClick r:id="rId4"/>
              </a:rPr>
              <a:t>https://jupyter.org/</a:t>
            </a:r>
            <a:endParaRPr lang="pt-BR" dirty="0" smtClean="0"/>
          </a:p>
          <a:p>
            <a:r>
              <a:rPr lang="pt-BR" dirty="0"/>
              <a:t>Algumas desvantagens do </a:t>
            </a:r>
            <a:r>
              <a:rPr lang="pt-BR" b="1" dirty="0"/>
              <a:t>Jupyter</a:t>
            </a:r>
            <a:r>
              <a:rPr lang="pt-BR" dirty="0"/>
              <a:t> são</a:t>
            </a:r>
            <a:r>
              <a:rPr lang="pt-BR" dirty="0" smtClean="0"/>
              <a:t>:</a:t>
            </a:r>
          </a:p>
          <a:p>
            <a:pPr lvl="1">
              <a:buFont typeface="Wingdings" panose="05000000000000000000" pitchFamily="2" charset="2"/>
              <a:buChar char="§"/>
            </a:pPr>
            <a:r>
              <a:rPr lang="pt-BR" dirty="0" smtClean="0"/>
              <a:t>Poucos </a:t>
            </a:r>
            <a:r>
              <a:rPr lang="pt-BR" dirty="0"/>
              <a:t>servidores </a:t>
            </a:r>
            <a:r>
              <a:rPr lang="pt-BR" dirty="0" smtClean="0"/>
              <a:t>disponíveis.</a:t>
            </a:r>
          </a:p>
          <a:p>
            <a:pPr lvl="1">
              <a:buFont typeface="Wingdings" panose="05000000000000000000" pitchFamily="2" charset="2"/>
              <a:buChar char="§"/>
            </a:pPr>
            <a:r>
              <a:rPr lang="pt-BR" dirty="0" smtClean="0"/>
              <a:t>Depois </a:t>
            </a:r>
            <a:r>
              <a:rPr lang="pt-BR" dirty="0"/>
              <a:t>de algum tempo inativo, a máquina virtual executando seu </a:t>
            </a:r>
            <a:r>
              <a:rPr lang="pt-BR" b="1" i="1" dirty="0" smtClean="0"/>
              <a:t>notebook </a:t>
            </a:r>
            <a:r>
              <a:rPr lang="pt-BR" dirty="0" smtClean="0"/>
              <a:t>se </a:t>
            </a:r>
            <a:r>
              <a:rPr lang="pt-BR" dirty="0"/>
              <a:t>desconecta e você pode </a:t>
            </a:r>
            <a:r>
              <a:rPr lang="pt-BR" dirty="0" smtClean="0"/>
              <a:t>perder seu código.</a:t>
            </a:r>
          </a:p>
          <a:p>
            <a:r>
              <a:rPr lang="pt-BR" dirty="0"/>
              <a:t>A Lista #0 contém um link para um tutorial de instalação do Jupyter</a:t>
            </a:r>
            <a:r>
              <a:rPr lang="pt-BR" dirty="0" smtClean="0"/>
              <a:t>.</a:t>
            </a:r>
            <a:endParaRPr lang="pt-BR" dirty="0"/>
          </a:p>
          <a:p>
            <a:endParaRPr lang="pt-BR" dirty="0" smtClean="0"/>
          </a:p>
        </p:txBody>
      </p:sp>
      <p:pic>
        <p:nvPicPr>
          <p:cNvPr id="4098" name="Picture 2" descr="Jupyter Notebook – Monolito Nimbu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31188" y="2794964"/>
            <a:ext cx="3797576" cy="2069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817105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Goolge</a:t>
            </a:r>
            <a:r>
              <a:rPr lang="en-US" dirty="0" smtClean="0"/>
              <a:t> </a:t>
            </a:r>
            <a:r>
              <a:rPr lang="en-US" dirty="0" err="1" smtClean="0"/>
              <a:t>Colaboratory</a:t>
            </a:r>
            <a:r>
              <a:rPr lang="en-US" dirty="0" smtClean="0"/>
              <a:t> (</a:t>
            </a:r>
            <a:r>
              <a:rPr lang="en-US" dirty="0" err="1" smtClean="0"/>
              <a:t>Colab</a:t>
            </a:r>
            <a:r>
              <a:rPr lang="en-US" dirty="0" smtClean="0"/>
              <a:t>)</a:t>
            </a:r>
            <a:endParaRPr lang="pt-BR" dirty="0"/>
          </a:p>
        </p:txBody>
      </p:sp>
      <p:sp>
        <p:nvSpPr>
          <p:cNvPr id="5" name="Content Placeholder 2"/>
          <p:cNvSpPr>
            <a:spLocks noGrp="1"/>
          </p:cNvSpPr>
          <p:nvPr>
            <p:ph idx="1"/>
          </p:nvPr>
        </p:nvSpPr>
        <p:spPr>
          <a:xfrm>
            <a:off x="838202" y="1772431"/>
            <a:ext cx="6809507" cy="4943162"/>
          </a:xfrm>
        </p:spPr>
        <p:txBody>
          <a:bodyPr>
            <a:normAutofit fontScale="85000" lnSpcReduction="20000"/>
          </a:bodyPr>
          <a:lstStyle/>
          <a:p>
            <a:r>
              <a:rPr lang="pt-BR" b="1" dirty="0" smtClean="0"/>
              <a:t>Colab</a:t>
            </a:r>
            <a:r>
              <a:rPr lang="pt-BR" dirty="0" smtClean="0"/>
              <a:t>: outra aplicação web gratuita, baseada no Jupyter, que permite a criação </a:t>
            </a:r>
            <a:r>
              <a:rPr lang="pt-BR" dirty="0"/>
              <a:t>e edição de </a:t>
            </a:r>
            <a:r>
              <a:rPr lang="pt-BR" b="1" i="1" dirty="0"/>
              <a:t>notebooks</a:t>
            </a:r>
            <a:r>
              <a:rPr lang="pt-BR" dirty="0"/>
              <a:t> em navegadores web</a:t>
            </a:r>
            <a:r>
              <a:rPr lang="pt-BR" dirty="0" smtClean="0"/>
              <a:t>.</a:t>
            </a:r>
          </a:p>
          <a:p>
            <a:r>
              <a:rPr lang="pt-BR" dirty="0" smtClean="0"/>
              <a:t>É um produto da Google.</a:t>
            </a:r>
          </a:p>
          <a:p>
            <a:r>
              <a:rPr lang="pt-BR" dirty="0" smtClean="0"/>
              <a:t>Por hora, suporta apenas a execução de códigos em Python.</a:t>
            </a:r>
          </a:p>
          <a:p>
            <a:r>
              <a:rPr lang="pt-BR" dirty="0" smtClean="0"/>
              <a:t>Vantagens sobre o Jupyter: </a:t>
            </a:r>
          </a:p>
          <a:p>
            <a:pPr lvl="1"/>
            <a:r>
              <a:rPr lang="pt-BR" dirty="0" smtClean="0"/>
              <a:t>Maior número de servidores.</a:t>
            </a:r>
          </a:p>
          <a:p>
            <a:pPr lvl="1"/>
            <a:r>
              <a:rPr lang="pt-BR" dirty="0" smtClean="0"/>
              <a:t>Inicialização e processamento do código mais rápidos.</a:t>
            </a:r>
          </a:p>
          <a:p>
            <a:pPr lvl="1"/>
            <a:r>
              <a:rPr lang="pt-BR" dirty="0"/>
              <a:t>F</a:t>
            </a:r>
            <a:r>
              <a:rPr lang="pt-BR" dirty="0" smtClean="0"/>
              <a:t>ornece GPUs e TPUs gratuitamente.</a:t>
            </a:r>
          </a:p>
          <a:p>
            <a:pPr lvl="1"/>
            <a:r>
              <a:rPr lang="pt-BR" dirty="0" smtClean="0"/>
              <a:t>Compartilhamento de notebooks entre usários é mais fácil.</a:t>
            </a:r>
          </a:p>
          <a:p>
            <a:pPr lvl="1"/>
            <a:r>
              <a:rPr lang="pt-BR" dirty="0" smtClean="0"/>
              <a:t>Salva os notebooks no seu Google Drive, evitando que você perca seu código.</a:t>
            </a:r>
          </a:p>
          <a:p>
            <a:r>
              <a:rPr lang="pt-BR" dirty="0" smtClean="0"/>
              <a:t>Site oficial:</a:t>
            </a:r>
            <a:r>
              <a:rPr lang="pt-BR" dirty="0"/>
              <a:t> </a:t>
            </a:r>
            <a:r>
              <a:rPr lang="pt-BR" dirty="0" smtClean="0">
                <a:hlinkClick r:id="rId3"/>
              </a:rPr>
              <a:t>https</a:t>
            </a:r>
            <a:r>
              <a:rPr lang="pt-BR" dirty="0">
                <a:hlinkClick r:id="rId3"/>
              </a:rPr>
              <a:t>://colab.research.google.com</a:t>
            </a:r>
            <a:r>
              <a:rPr lang="pt-BR" dirty="0" smtClean="0">
                <a:hlinkClick r:id="rId3"/>
              </a:rPr>
              <a:t>/</a:t>
            </a:r>
            <a:endParaRPr lang="pt-BR" dirty="0" smtClean="0"/>
          </a:p>
        </p:txBody>
      </p:sp>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8004748" y="283380"/>
            <a:ext cx="3864963" cy="148905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5"/>
          <a:srcRect t="4242" b="5657"/>
          <a:stretch/>
        </p:blipFill>
        <p:spPr>
          <a:xfrm>
            <a:off x="7647709" y="2760721"/>
            <a:ext cx="4450286" cy="2264332"/>
          </a:xfrm>
          <a:prstGeom prst="rect">
            <a:avLst/>
          </a:prstGeom>
        </p:spPr>
      </p:pic>
    </p:spTree>
    <p:extLst>
      <p:ext uri="{BB962C8B-B14F-4D97-AF65-F5344CB8AC3E}">
        <p14:creationId xmlns:p14="http://schemas.microsoft.com/office/powerpoint/2010/main" val="132053423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Alguns Exemplos</a:t>
            </a:r>
            <a:endParaRPr lang="pt-BR" sz="6600" b="1" i="1" dirty="0"/>
          </a:p>
        </p:txBody>
      </p:sp>
    </p:spTree>
    <p:extLst>
      <p:ext uri="{BB962C8B-B14F-4D97-AF65-F5344CB8AC3E}">
        <p14:creationId xmlns:p14="http://schemas.microsoft.com/office/powerpoint/2010/main" val="9899836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Avaliação do Curso</a:t>
            </a:r>
            <a:endParaRPr lang="nl-BE" dirty="0"/>
          </a:p>
        </p:txBody>
      </p:sp>
      <p:sp>
        <p:nvSpPr>
          <p:cNvPr id="3" name="Content Placeholder 2"/>
          <p:cNvSpPr>
            <a:spLocks noGrp="1"/>
          </p:cNvSpPr>
          <p:nvPr>
            <p:ph idx="1"/>
          </p:nvPr>
        </p:nvSpPr>
        <p:spPr>
          <a:xfrm>
            <a:off x="838199" y="1514006"/>
            <a:ext cx="8630275" cy="5096343"/>
          </a:xfrm>
        </p:spPr>
        <p:txBody>
          <a:bodyPr/>
          <a:lstStyle/>
          <a:p>
            <a:r>
              <a:rPr lang="pt-BR" dirty="0" smtClean="0"/>
              <a:t>2 Provas</a:t>
            </a:r>
          </a:p>
          <a:p>
            <a:pPr lvl="1"/>
            <a:r>
              <a:rPr lang="pt-BR" dirty="0" smtClean="0"/>
              <a:t>Cada prova valerá 35% da nota (datas ainda serão definidas).</a:t>
            </a:r>
          </a:p>
          <a:p>
            <a:r>
              <a:rPr lang="pt-BR" dirty="0" smtClean="0"/>
              <a:t>Listas de Exercícios</a:t>
            </a:r>
          </a:p>
          <a:p>
            <a:pPr lvl="1"/>
            <a:r>
              <a:rPr lang="pt-BR" dirty="0" smtClean="0"/>
              <a:t>10% da nota.</a:t>
            </a:r>
          </a:p>
          <a:p>
            <a:pPr lvl="1"/>
            <a:r>
              <a:rPr lang="pt-BR" dirty="0" smtClean="0"/>
              <a:t>Podem ser resolvidas em grupo, mas cada aluno deve fazer entregas separadas.</a:t>
            </a:r>
          </a:p>
          <a:p>
            <a:pPr lvl="1"/>
            <a:r>
              <a:rPr lang="pt-BR" dirty="0" smtClean="0"/>
              <a:t>Listas serão disponilizadas </a:t>
            </a:r>
            <a:r>
              <a:rPr lang="pt-BR" dirty="0"/>
              <a:t>ao final de cada </a:t>
            </a:r>
            <a:r>
              <a:rPr lang="pt-BR" dirty="0" smtClean="0"/>
              <a:t>tópico.</a:t>
            </a:r>
          </a:p>
          <a:p>
            <a:pPr lvl="1"/>
            <a:r>
              <a:rPr lang="pt-BR" dirty="0" smtClean="0">
                <a:hlinkClick r:id="rId3"/>
              </a:rPr>
              <a:t>Devem ser comitadas no GitHub e entregues no MS Teams</a:t>
            </a:r>
            <a:r>
              <a:rPr lang="pt-BR" dirty="0" smtClean="0"/>
              <a:t>.</a:t>
            </a:r>
          </a:p>
          <a:p>
            <a:r>
              <a:rPr lang="pt-BR" dirty="0"/>
              <a:t>Projeto </a:t>
            </a:r>
            <a:r>
              <a:rPr lang="pt-BR" dirty="0" smtClean="0"/>
              <a:t>Prático</a:t>
            </a:r>
          </a:p>
          <a:p>
            <a:pPr lvl="1"/>
            <a:r>
              <a:rPr lang="pt-BR" dirty="0" smtClean="0"/>
              <a:t>20% </a:t>
            </a:r>
            <a:r>
              <a:rPr lang="pt-BR" dirty="0"/>
              <a:t>da nota</a:t>
            </a:r>
            <a:r>
              <a:rPr lang="pt-BR" dirty="0" smtClean="0"/>
              <a:t>.</a:t>
            </a:r>
          </a:p>
          <a:p>
            <a:pPr lvl="1"/>
            <a:r>
              <a:rPr lang="pt-BR" dirty="0" smtClean="0"/>
              <a:t>Pode ser feito em grupo (já divididos).</a:t>
            </a:r>
          </a:p>
          <a:p>
            <a:pPr lvl="1"/>
            <a:r>
              <a:rPr lang="pt-BR" dirty="0" smtClean="0"/>
              <a:t>Tema será escolhido por vocês.</a:t>
            </a:r>
          </a:p>
        </p:txBody>
      </p:sp>
      <p:pic>
        <p:nvPicPr>
          <p:cNvPr id="4" name="Picture 3"/>
          <p:cNvPicPr>
            <a:picLocks noChangeAspect="1"/>
          </p:cNvPicPr>
          <p:nvPr/>
        </p:nvPicPr>
        <p:blipFill>
          <a:blip r:embed="rId4"/>
          <a:stretch>
            <a:fillRect/>
          </a:stretch>
        </p:blipFill>
        <p:spPr>
          <a:xfrm>
            <a:off x="7483578" y="-10643"/>
            <a:ext cx="2514600" cy="1819275"/>
          </a:xfrm>
          <a:prstGeom prst="rect">
            <a:avLst/>
          </a:prstGeom>
        </p:spPr>
      </p:pic>
      <p:pic>
        <p:nvPicPr>
          <p:cNvPr id="5" name="Picture 4"/>
          <p:cNvPicPr>
            <a:picLocks noChangeAspect="1"/>
          </p:cNvPicPr>
          <p:nvPr/>
        </p:nvPicPr>
        <p:blipFill>
          <a:blip r:embed="rId5"/>
          <a:stretch>
            <a:fillRect/>
          </a:stretch>
        </p:blipFill>
        <p:spPr>
          <a:xfrm>
            <a:off x="9468474" y="2184400"/>
            <a:ext cx="2533650" cy="1809750"/>
          </a:xfrm>
          <a:prstGeom prst="rect">
            <a:avLst/>
          </a:prstGeom>
        </p:spPr>
      </p:pic>
      <p:pic>
        <p:nvPicPr>
          <p:cNvPr id="6" name="Picture 5"/>
          <p:cNvPicPr>
            <a:picLocks noChangeAspect="1"/>
          </p:cNvPicPr>
          <p:nvPr/>
        </p:nvPicPr>
        <p:blipFill>
          <a:blip r:embed="rId6"/>
          <a:stretch>
            <a:fillRect/>
          </a:stretch>
        </p:blipFill>
        <p:spPr>
          <a:xfrm>
            <a:off x="9468474" y="4369918"/>
            <a:ext cx="2598695" cy="1455269"/>
          </a:xfrm>
          <a:prstGeom prst="rect">
            <a:avLst/>
          </a:prstGeom>
        </p:spPr>
      </p:pic>
      <p:pic>
        <p:nvPicPr>
          <p:cNvPr id="7" name="Picture 6"/>
          <p:cNvPicPr>
            <a:picLocks noChangeAspect="1"/>
          </p:cNvPicPr>
          <p:nvPr/>
        </p:nvPicPr>
        <p:blipFill>
          <a:blip r:embed="rId7"/>
          <a:stretch>
            <a:fillRect/>
          </a:stretch>
        </p:blipFill>
        <p:spPr>
          <a:xfrm>
            <a:off x="6609521" y="4867274"/>
            <a:ext cx="2619375" cy="1743075"/>
          </a:xfrm>
          <a:prstGeom prst="rect">
            <a:avLst/>
          </a:prstGeom>
        </p:spPr>
      </p:pic>
    </p:spTree>
    <p:extLst>
      <p:ext uri="{BB962C8B-B14F-4D97-AF65-F5344CB8AC3E}">
        <p14:creationId xmlns:p14="http://schemas.microsoft.com/office/powerpoint/2010/main" val="28837924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6" name="Google Shape;356;p17"/>
          <p:cNvSpPr txBox="1">
            <a:spLocks noGrp="1"/>
          </p:cNvSpPr>
          <p:nvPr>
            <p:ph type="body" idx="1"/>
          </p:nvPr>
        </p:nvSpPr>
        <p:spPr>
          <a:xfrm>
            <a:off x="1141413" y="1706881"/>
            <a:ext cx="9790748" cy="5059679"/>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875"/>
              <a:buNone/>
            </a:pPr>
            <a:r>
              <a:rPr lang="en-US" sz="1500" dirty="0">
                <a:solidFill>
                  <a:srgbClr val="000000"/>
                </a:solidFill>
                <a:latin typeface="Arial"/>
                <a:ea typeface="Arial"/>
                <a:cs typeface="Arial"/>
                <a:sym typeface="Arial"/>
              </a:rPr>
              <a:t>import </a:t>
            </a:r>
            <a:r>
              <a:rPr lang="en-US" sz="1500" dirty="0" err="1">
                <a:solidFill>
                  <a:srgbClr val="000000"/>
                </a:solidFill>
                <a:latin typeface="Arial"/>
                <a:ea typeface="Arial"/>
                <a:cs typeface="Arial"/>
                <a:sym typeface="Arial"/>
              </a:rPr>
              <a:t>numpy</a:t>
            </a:r>
            <a:r>
              <a:rPr lang="en-US" sz="1500" dirty="0">
                <a:solidFill>
                  <a:srgbClr val="000000"/>
                </a:solidFill>
                <a:latin typeface="Arial"/>
                <a:ea typeface="Arial"/>
                <a:cs typeface="Arial"/>
                <a:sym typeface="Arial"/>
              </a:rPr>
              <a:t> as np</a:t>
            </a:r>
            <a:endParaRPr dirty="0"/>
          </a:p>
          <a:p>
            <a:pPr marL="0" lvl="0" indent="0" algn="l" rtl="0">
              <a:lnSpc>
                <a:spcPct val="120000"/>
              </a:lnSpc>
              <a:spcBef>
                <a:spcPts val="0"/>
              </a:spcBef>
              <a:spcAft>
                <a:spcPts val="0"/>
              </a:spcAft>
              <a:buClr>
                <a:srgbClr val="000000"/>
              </a:buClr>
              <a:buSzPts val="1875"/>
              <a:buNone/>
            </a:pPr>
            <a:r>
              <a:rPr lang="en-US" sz="1500" dirty="0">
                <a:solidFill>
                  <a:srgbClr val="000000"/>
                </a:solidFill>
                <a:latin typeface="Arial"/>
                <a:ea typeface="Arial"/>
                <a:cs typeface="Arial"/>
                <a:sym typeface="Arial"/>
              </a:rPr>
              <a:t>import </a:t>
            </a:r>
            <a:r>
              <a:rPr lang="en-US" sz="1500" dirty="0" err="1">
                <a:solidFill>
                  <a:srgbClr val="000000"/>
                </a:solidFill>
                <a:latin typeface="Arial"/>
                <a:ea typeface="Arial"/>
                <a:cs typeface="Arial"/>
                <a:sym typeface="Arial"/>
              </a:rPr>
              <a:t>matplotlib.pyplot</a:t>
            </a:r>
            <a:r>
              <a:rPr lang="en-US" sz="1500" dirty="0">
                <a:solidFill>
                  <a:srgbClr val="000000"/>
                </a:solidFill>
                <a:latin typeface="Arial"/>
                <a:ea typeface="Arial"/>
                <a:cs typeface="Arial"/>
                <a:sym typeface="Arial"/>
              </a:rPr>
              <a:t> as </a:t>
            </a:r>
            <a:r>
              <a:rPr lang="en-US" sz="1500" dirty="0" err="1">
                <a:solidFill>
                  <a:srgbClr val="000000"/>
                </a:solidFill>
                <a:latin typeface="Arial"/>
                <a:ea typeface="Arial"/>
                <a:cs typeface="Arial"/>
                <a:sym typeface="Arial"/>
              </a:rPr>
              <a:t>plt</a:t>
            </a:r>
            <a:endParaRPr dirty="0"/>
          </a:p>
          <a:p>
            <a:pPr marL="0" lvl="0" indent="0" algn="l" rtl="0">
              <a:lnSpc>
                <a:spcPct val="120000"/>
              </a:lnSpc>
              <a:spcBef>
                <a:spcPts val="0"/>
              </a:spcBef>
              <a:spcAft>
                <a:spcPts val="0"/>
              </a:spcAft>
              <a:buClr>
                <a:schemeClr val="lt1"/>
              </a:buClr>
              <a:buSzPts val="1875"/>
              <a:buNone/>
            </a:pPr>
            <a:endParaRPr sz="1500" dirty="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0000"/>
              </a:buClr>
              <a:buSzPts val="1875"/>
              <a:buNone/>
            </a:pPr>
            <a:r>
              <a:rPr lang="en-US" sz="1500" dirty="0">
                <a:solidFill>
                  <a:srgbClr val="000000"/>
                </a:solidFill>
                <a:latin typeface="Arial"/>
                <a:ea typeface="Arial"/>
                <a:cs typeface="Arial"/>
                <a:sym typeface="Arial"/>
              </a:rPr>
              <a:t>%</a:t>
            </a:r>
            <a:r>
              <a:rPr lang="en-US" sz="1500" dirty="0" err="1">
                <a:solidFill>
                  <a:srgbClr val="000000"/>
                </a:solidFill>
                <a:latin typeface="Arial"/>
                <a:ea typeface="Arial"/>
                <a:cs typeface="Arial"/>
                <a:sym typeface="Arial"/>
              </a:rPr>
              <a:t>matplotlib</a:t>
            </a:r>
            <a:r>
              <a:rPr lang="en-US" sz="1500" dirty="0">
                <a:solidFill>
                  <a:srgbClr val="000000"/>
                </a:solidFill>
                <a:latin typeface="Arial"/>
                <a:ea typeface="Arial"/>
                <a:cs typeface="Arial"/>
                <a:sym typeface="Arial"/>
              </a:rPr>
              <a:t> inline</a:t>
            </a:r>
            <a:endParaRPr sz="1500" dirty="0">
              <a:solidFill>
                <a:srgbClr val="000000"/>
              </a:solidFill>
              <a:latin typeface="Arial"/>
              <a:ea typeface="Arial"/>
              <a:cs typeface="Arial"/>
              <a:sym typeface="Arial"/>
            </a:endParaRPr>
          </a:p>
          <a:p>
            <a:pPr marL="0" lvl="0" indent="0" algn="l" rtl="0">
              <a:lnSpc>
                <a:spcPct val="120000"/>
              </a:lnSpc>
              <a:spcBef>
                <a:spcPts val="0"/>
              </a:spcBef>
              <a:spcAft>
                <a:spcPts val="0"/>
              </a:spcAft>
              <a:buClr>
                <a:schemeClr val="lt1"/>
              </a:buClr>
              <a:buSzPts val="1875"/>
              <a:buNone/>
            </a:pPr>
            <a:endParaRPr sz="1500" dirty="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0000"/>
              </a:buClr>
              <a:buSzPts val="1875"/>
              <a:buNone/>
            </a:pPr>
            <a:r>
              <a:rPr lang="en-US" sz="1500" dirty="0">
                <a:solidFill>
                  <a:srgbClr val="000000"/>
                </a:solidFill>
                <a:latin typeface="Arial"/>
                <a:ea typeface="Arial"/>
                <a:cs typeface="Arial"/>
                <a:sym typeface="Arial"/>
              </a:rPr>
              <a:t>data = </a:t>
            </a:r>
            <a:r>
              <a:rPr lang="en-US" sz="1500" dirty="0" err="1">
                <a:solidFill>
                  <a:srgbClr val="000000"/>
                </a:solidFill>
                <a:latin typeface="Arial"/>
                <a:ea typeface="Arial"/>
                <a:cs typeface="Arial"/>
                <a:sym typeface="Arial"/>
              </a:rPr>
              <a:t>np.random.randn</a:t>
            </a:r>
            <a:r>
              <a:rPr lang="en-US" sz="1500" dirty="0">
                <a:solidFill>
                  <a:srgbClr val="000000"/>
                </a:solidFill>
                <a:latin typeface="Arial"/>
                <a:ea typeface="Arial"/>
                <a:cs typeface="Arial"/>
                <a:sym typeface="Arial"/>
              </a:rPr>
              <a:t>(1000000)</a:t>
            </a:r>
            <a:endParaRPr dirty="0"/>
          </a:p>
          <a:p>
            <a:pPr marL="0" lvl="0" indent="0" algn="l" rtl="0">
              <a:lnSpc>
                <a:spcPct val="120000"/>
              </a:lnSpc>
              <a:spcBef>
                <a:spcPts val="0"/>
              </a:spcBef>
              <a:spcAft>
                <a:spcPts val="0"/>
              </a:spcAft>
              <a:buClr>
                <a:schemeClr val="lt1"/>
              </a:buClr>
              <a:buSzPts val="1875"/>
              <a:buNone/>
            </a:pPr>
            <a:endParaRPr sz="1500" dirty="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8000"/>
              </a:buClr>
              <a:buSzPts val="1875"/>
              <a:buNone/>
            </a:pP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histograma</a:t>
            </a:r>
            <a:r>
              <a:rPr lang="en-US" sz="1500" dirty="0">
                <a:solidFill>
                  <a:srgbClr val="008000"/>
                </a:solidFill>
                <a:latin typeface="Arial"/>
                <a:ea typeface="Arial"/>
                <a:cs typeface="Arial"/>
                <a:sym typeface="Arial"/>
              </a:rPr>
              <a:t> (pdf)</a:t>
            </a:r>
            <a:endParaRPr dirty="0"/>
          </a:p>
          <a:p>
            <a:pPr marL="0" lvl="0" indent="0" algn="l" rtl="0">
              <a:lnSpc>
                <a:spcPct val="120000"/>
              </a:lnSpc>
              <a:spcBef>
                <a:spcPts val="0"/>
              </a:spcBef>
              <a:spcAft>
                <a:spcPts val="0"/>
              </a:spcAft>
              <a:buClr>
                <a:srgbClr val="000000"/>
              </a:buClr>
              <a:buSzPts val="1875"/>
              <a:buNone/>
            </a:pPr>
            <a:r>
              <a:rPr lang="en-US" sz="1500" dirty="0" err="1">
                <a:solidFill>
                  <a:srgbClr val="000000"/>
                </a:solidFill>
                <a:latin typeface="Arial"/>
                <a:ea typeface="Arial"/>
                <a:cs typeface="Arial"/>
                <a:sym typeface="Arial"/>
              </a:rPr>
              <a:t>plt.subplot</a:t>
            </a:r>
            <a:r>
              <a:rPr lang="en-US" sz="1500" dirty="0">
                <a:solidFill>
                  <a:srgbClr val="000000"/>
                </a:solidFill>
                <a:latin typeface="Arial"/>
                <a:ea typeface="Arial"/>
                <a:cs typeface="Arial"/>
                <a:sym typeface="Arial"/>
              </a:rPr>
              <a:t>(1, 2, 1)</a:t>
            </a:r>
            <a:endParaRPr dirty="0"/>
          </a:p>
          <a:p>
            <a:pPr marL="0" lvl="0" indent="0" algn="l" rtl="0">
              <a:lnSpc>
                <a:spcPct val="120000"/>
              </a:lnSpc>
              <a:spcBef>
                <a:spcPts val="0"/>
              </a:spcBef>
              <a:spcAft>
                <a:spcPts val="0"/>
              </a:spcAft>
              <a:buClr>
                <a:srgbClr val="000000"/>
              </a:buClr>
              <a:buSzPts val="1875"/>
              <a:buNone/>
            </a:pPr>
            <a:r>
              <a:rPr lang="en-US" sz="1500" dirty="0" err="1">
                <a:solidFill>
                  <a:srgbClr val="000000"/>
                </a:solidFill>
                <a:latin typeface="Arial"/>
                <a:ea typeface="Arial"/>
                <a:cs typeface="Arial"/>
                <a:sym typeface="Arial"/>
              </a:rPr>
              <a:t>plt.title</a:t>
            </a:r>
            <a:r>
              <a:rPr lang="en-US" sz="1500" dirty="0">
                <a:solidFill>
                  <a:srgbClr val="000000"/>
                </a:solidFill>
                <a:latin typeface="Arial"/>
                <a:ea typeface="Arial"/>
                <a:cs typeface="Arial"/>
                <a:sym typeface="Arial"/>
              </a:rPr>
              <a:t>(‘PDF')</a:t>
            </a:r>
            <a:endParaRPr dirty="0"/>
          </a:p>
          <a:p>
            <a:pPr marL="0" lvl="0" indent="0" algn="l" rtl="0">
              <a:lnSpc>
                <a:spcPct val="120000"/>
              </a:lnSpc>
              <a:spcBef>
                <a:spcPts val="0"/>
              </a:spcBef>
              <a:spcAft>
                <a:spcPts val="0"/>
              </a:spcAft>
              <a:buClr>
                <a:srgbClr val="000000"/>
              </a:buClr>
              <a:buSzPts val="1875"/>
              <a:buNone/>
            </a:pPr>
            <a:r>
              <a:rPr lang="en-US" sz="1500" dirty="0" err="1">
                <a:solidFill>
                  <a:srgbClr val="000000"/>
                </a:solidFill>
                <a:latin typeface="Arial"/>
                <a:ea typeface="Arial"/>
                <a:cs typeface="Arial"/>
                <a:sym typeface="Arial"/>
              </a:rPr>
              <a:t>plt.hist</a:t>
            </a:r>
            <a:r>
              <a:rPr lang="en-US" sz="1500" dirty="0">
                <a:solidFill>
                  <a:srgbClr val="000000"/>
                </a:solidFill>
                <a:latin typeface="Arial"/>
                <a:ea typeface="Arial"/>
                <a:cs typeface="Arial"/>
                <a:sym typeface="Arial"/>
              </a:rPr>
              <a:t>(data , bins=100, normed=True , color='b')</a:t>
            </a:r>
            <a:endParaRPr dirty="0"/>
          </a:p>
          <a:p>
            <a:pPr marL="0" lvl="0" indent="0" algn="l" rtl="0">
              <a:lnSpc>
                <a:spcPct val="120000"/>
              </a:lnSpc>
              <a:spcBef>
                <a:spcPts val="0"/>
              </a:spcBef>
              <a:spcAft>
                <a:spcPts val="0"/>
              </a:spcAft>
              <a:buClr>
                <a:schemeClr val="lt1"/>
              </a:buClr>
              <a:buSzPts val="1875"/>
              <a:buNone/>
            </a:pPr>
            <a:endParaRPr sz="1500" dirty="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8000"/>
              </a:buClr>
              <a:buSzPts val="1875"/>
              <a:buNone/>
            </a:pPr>
            <a:r>
              <a:rPr lang="en-US" sz="1500" dirty="0">
                <a:solidFill>
                  <a:srgbClr val="008000"/>
                </a:solidFill>
                <a:latin typeface="Arial"/>
                <a:ea typeface="Arial"/>
                <a:cs typeface="Arial"/>
                <a:sym typeface="Arial"/>
              </a:rPr>
              <a:t># CDF </a:t>
            </a:r>
            <a:r>
              <a:rPr lang="en-US" sz="1500" dirty="0" err="1">
                <a:solidFill>
                  <a:srgbClr val="008000"/>
                </a:solidFill>
                <a:latin typeface="Arial"/>
                <a:ea typeface="Arial"/>
                <a:cs typeface="Arial"/>
                <a:sym typeface="Arial"/>
              </a:rPr>
              <a:t>empirica</a:t>
            </a:r>
            <a:endParaRPr dirty="0"/>
          </a:p>
          <a:p>
            <a:pPr marL="0" lvl="0" indent="0" algn="l" rtl="0">
              <a:lnSpc>
                <a:spcPct val="120000"/>
              </a:lnSpc>
              <a:spcBef>
                <a:spcPts val="0"/>
              </a:spcBef>
              <a:spcAft>
                <a:spcPts val="0"/>
              </a:spcAft>
              <a:buClr>
                <a:srgbClr val="000000"/>
              </a:buClr>
              <a:buSzPts val="1875"/>
              <a:buNone/>
            </a:pPr>
            <a:r>
              <a:rPr lang="en-US" sz="1500" dirty="0" err="1">
                <a:solidFill>
                  <a:srgbClr val="000000"/>
                </a:solidFill>
                <a:latin typeface="Arial"/>
                <a:ea typeface="Arial"/>
                <a:cs typeface="Arial"/>
                <a:sym typeface="Arial"/>
              </a:rPr>
              <a:t>plt.subplot</a:t>
            </a:r>
            <a:r>
              <a:rPr lang="en-US" sz="1500" dirty="0">
                <a:solidFill>
                  <a:srgbClr val="000000"/>
                </a:solidFill>
                <a:latin typeface="Arial"/>
                <a:ea typeface="Arial"/>
                <a:cs typeface="Arial"/>
                <a:sym typeface="Arial"/>
              </a:rPr>
              <a:t>(1, 2, 2)</a:t>
            </a:r>
            <a:endParaRPr dirty="0"/>
          </a:p>
          <a:p>
            <a:pPr marL="0" lvl="0" indent="0" algn="l" rtl="0">
              <a:lnSpc>
                <a:spcPct val="120000"/>
              </a:lnSpc>
              <a:spcBef>
                <a:spcPts val="0"/>
              </a:spcBef>
              <a:spcAft>
                <a:spcPts val="0"/>
              </a:spcAft>
              <a:buClr>
                <a:srgbClr val="000000"/>
              </a:buClr>
              <a:buSzPts val="1875"/>
              <a:buNone/>
            </a:pPr>
            <a:r>
              <a:rPr lang="en-US" sz="1500" dirty="0" err="1">
                <a:solidFill>
                  <a:srgbClr val="000000"/>
                </a:solidFill>
                <a:latin typeface="Arial"/>
                <a:ea typeface="Arial"/>
                <a:cs typeface="Arial"/>
                <a:sym typeface="Arial"/>
              </a:rPr>
              <a:t>plt.title</a:t>
            </a:r>
            <a:r>
              <a:rPr lang="en-US" sz="1500" dirty="0">
                <a:solidFill>
                  <a:srgbClr val="000000"/>
                </a:solidFill>
                <a:latin typeface="Arial"/>
                <a:ea typeface="Arial"/>
                <a:cs typeface="Arial"/>
                <a:sym typeface="Arial"/>
              </a:rPr>
              <a:t>('CDF')</a:t>
            </a:r>
            <a:endParaRPr dirty="0"/>
          </a:p>
          <a:p>
            <a:pPr marL="0" lvl="0" indent="0" algn="l" rtl="0">
              <a:lnSpc>
                <a:spcPct val="120000"/>
              </a:lnSpc>
              <a:spcBef>
                <a:spcPts val="0"/>
              </a:spcBef>
              <a:spcAft>
                <a:spcPts val="0"/>
              </a:spcAft>
              <a:buClr>
                <a:srgbClr val="000000"/>
              </a:buClr>
              <a:buSzPts val="1875"/>
              <a:buNone/>
            </a:pPr>
            <a:r>
              <a:rPr lang="en-US" sz="1500" dirty="0" err="1">
                <a:solidFill>
                  <a:srgbClr val="000000"/>
                </a:solidFill>
                <a:latin typeface="Arial"/>
                <a:ea typeface="Arial"/>
                <a:cs typeface="Arial"/>
                <a:sym typeface="Arial"/>
              </a:rPr>
              <a:t>plt.hist</a:t>
            </a:r>
            <a:r>
              <a:rPr lang="en-US" sz="1500" dirty="0">
                <a:solidFill>
                  <a:srgbClr val="000000"/>
                </a:solidFill>
                <a:latin typeface="Arial"/>
                <a:ea typeface="Arial"/>
                <a:cs typeface="Arial"/>
                <a:sym typeface="Arial"/>
              </a:rPr>
              <a:t>(data , bins=100, normed=True , color='g', cumulative=True)</a:t>
            </a:r>
            <a:endParaRPr dirty="0"/>
          </a:p>
          <a:p>
            <a:pPr marL="0" lvl="0" indent="0" algn="l" rtl="0">
              <a:lnSpc>
                <a:spcPct val="120000"/>
              </a:lnSpc>
              <a:spcBef>
                <a:spcPts val="0"/>
              </a:spcBef>
              <a:spcAft>
                <a:spcPts val="0"/>
              </a:spcAft>
              <a:buClr>
                <a:schemeClr val="lt1"/>
              </a:buClr>
              <a:buSzPts val="1875"/>
              <a:buNone/>
            </a:pPr>
            <a:endParaRPr sz="1500" dirty="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0000"/>
              </a:buClr>
              <a:buSzPts val="1875"/>
              <a:buNone/>
            </a:pPr>
            <a:r>
              <a:rPr lang="en-US" sz="1500" dirty="0" err="1">
                <a:solidFill>
                  <a:srgbClr val="000000"/>
                </a:solidFill>
                <a:latin typeface="Arial"/>
                <a:ea typeface="Arial"/>
                <a:cs typeface="Arial"/>
                <a:sym typeface="Arial"/>
              </a:rPr>
              <a:t>plt.savefig</a:t>
            </a:r>
            <a:r>
              <a:rPr lang="en-US" sz="1500" dirty="0">
                <a:solidFill>
                  <a:srgbClr val="000000"/>
                </a:solidFill>
                <a:latin typeface="Arial"/>
                <a:ea typeface="Arial"/>
                <a:cs typeface="Arial"/>
                <a:sym typeface="Arial"/>
              </a:rPr>
              <a:t>('histogram.png') </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salva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figura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em</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arquivo</a:t>
            </a:r>
            <a:endParaRPr sz="1500" dirty="0">
              <a:solidFill>
                <a:srgbClr val="000000"/>
              </a:solidFill>
              <a:latin typeface="Arial"/>
              <a:ea typeface="Arial"/>
              <a:cs typeface="Arial"/>
              <a:sym typeface="Arial"/>
            </a:endParaRPr>
          </a:p>
        </p:txBody>
      </p:sp>
      <p:pic>
        <p:nvPicPr>
          <p:cNvPr id="357" name="Google Shape;357;p17"/>
          <p:cNvPicPr preferRelativeResize="0"/>
          <p:nvPr/>
        </p:nvPicPr>
        <p:blipFill rotWithShape="1">
          <a:blip r:embed="rId3">
            <a:alphaModFix/>
          </a:blip>
          <a:srcRect/>
          <a:stretch/>
        </p:blipFill>
        <p:spPr>
          <a:xfrm>
            <a:off x="6094412" y="1935480"/>
            <a:ext cx="5262881" cy="3508586"/>
          </a:xfrm>
          <a:prstGeom prst="rect">
            <a:avLst/>
          </a:prstGeom>
          <a:noFill/>
          <a:ln>
            <a:noFill/>
          </a:ln>
        </p:spPr>
      </p:pic>
      <p:sp>
        <p:nvSpPr>
          <p:cNvPr id="5" name="Title 1"/>
          <p:cNvSpPr txBox="1">
            <a:spLocks/>
          </p:cNvSpPr>
          <p:nvPr/>
        </p:nvSpPr>
        <p:spPr>
          <a:xfrm>
            <a:off x="838200" y="365125"/>
            <a:ext cx="108464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Histogramas</a:t>
            </a:r>
            <a:endParaRPr lang="nl-BE" dirty="0"/>
          </a:p>
        </p:txBody>
      </p:sp>
    </p:spTree>
    <p:extLst>
      <p:ext uri="{BB962C8B-B14F-4D97-AF65-F5344CB8AC3E}">
        <p14:creationId xmlns:p14="http://schemas.microsoft.com/office/powerpoint/2010/main" val="18190913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1" name="Google Shape;371;g70582b999c_0_0"/>
          <p:cNvSpPr txBox="1">
            <a:spLocks noGrp="1"/>
          </p:cNvSpPr>
          <p:nvPr>
            <p:ph type="body" idx="1"/>
          </p:nvPr>
        </p:nvSpPr>
        <p:spPr>
          <a:xfrm>
            <a:off x="1141425" y="1921425"/>
            <a:ext cx="9790800" cy="4845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875"/>
              <a:buNone/>
            </a:pPr>
            <a:r>
              <a:rPr lang="en-US" sz="1500" dirty="0">
                <a:solidFill>
                  <a:schemeClr val="dk1"/>
                </a:solidFill>
                <a:latin typeface="Arial"/>
                <a:ea typeface="Arial"/>
                <a:cs typeface="Arial"/>
                <a:sym typeface="Arial"/>
              </a:rPr>
              <a:t>import </a:t>
            </a:r>
            <a:r>
              <a:rPr lang="en-US" sz="1500" dirty="0" err="1">
                <a:solidFill>
                  <a:schemeClr val="dk1"/>
                </a:solidFill>
                <a:latin typeface="Arial"/>
                <a:ea typeface="Arial"/>
                <a:cs typeface="Arial"/>
                <a:sym typeface="Arial"/>
              </a:rPr>
              <a:t>matplotlib.pyplot</a:t>
            </a:r>
            <a:r>
              <a:rPr lang="en-US" sz="1500" dirty="0">
                <a:solidFill>
                  <a:schemeClr val="dk1"/>
                </a:solidFill>
                <a:latin typeface="Arial"/>
                <a:ea typeface="Arial"/>
                <a:cs typeface="Arial"/>
                <a:sym typeface="Arial"/>
              </a:rPr>
              <a:t> as </a:t>
            </a:r>
            <a:r>
              <a:rPr lang="en-US" sz="1500" dirty="0" err="1">
                <a:solidFill>
                  <a:schemeClr val="dk1"/>
                </a:solidFill>
                <a:latin typeface="Arial"/>
                <a:ea typeface="Arial"/>
                <a:cs typeface="Arial"/>
                <a:sym typeface="Arial"/>
              </a:rPr>
              <a:t>plt</a:t>
            </a:r>
            <a:endParaRPr sz="15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facilita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visualizacao</a:t>
            </a:r>
            <a:r>
              <a:rPr lang="en-US" sz="1500" dirty="0">
                <a:solidFill>
                  <a:srgbClr val="008000"/>
                </a:solidFill>
                <a:latin typeface="Arial"/>
                <a:ea typeface="Arial"/>
                <a:cs typeface="Arial"/>
                <a:sym typeface="Arial"/>
              </a:rPr>
              <a:t> de </a:t>
            </a:r>
            <a:r>
              <a:rPr lang="en-US" sz="1500" dirty="0" err="1">
                <a:solidFill>
                  <a:srgbClr val="008000"/>
                </a:solidFill>
                <a:latin typeface="Arial"/>
                <a:ea typeface="Arial"/>
                <a:cs typeface="Arial"/>
                <a:sym typeface="Arial"/>
              </a:rPr>
              <a:t>figuras</a:t>
            </a:r>
            <a:r>
              <a:rPr lang="en-US" sz="1500" dirty="0">
                <a:solidFill>
                  <a:srgbClr val="008000"/>
                </a:solidFill>
                <a:latin typeface="Arial"/>
                <a:ea typeface="Arial"/>
                <a:cs typeface="Arial"/>
                <a:sym typeface="Arial"/>
              </a:rPr>
              <a:t> 3D</a:t>
            </a:r>
            <a:endParaRPr sz="15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a:solidFill>
                  <a:srgbClr val="000000"/>
                </a:solidFill>
                <a:latin typeface="Arial"/>
                <a:ea typeface="Arial"/>
                <a:cs typeface="Arial"/>
                <a:sym typeface="Arial"/>
              </a:rPr>
              <a:t>from mpl_toolkits.mplot3d import axes3d</a:t>
            </a:r>
            <a:r>
              <a:rPr lang="en-US" sz="1500" dirty="0">
                <a:solidFill>
                  <a:srgbClr val="008000"/>
                </a:solidFill>
                <a:latin typeface="Arial"/>
                <a:ea typeface="Arial"/>
                <a:cs typeface="Arial"/>
                <a:sym typeface="Arial"/>
              </a:rPr>
              <a:t> # </a:t>
            </a:r>
            <a:r>
              <a:rPr lang="en-US" sz="1500" dirty="0" err="1">
                <a:solidFill>
                  <a:srgbClr val="008000"/>
                </a:solidFill>
                <a:latin typeface="Arial"/>
                <a:ea typeface="Arial"/>
                <a:cs typeface="Arial"/>
                <a:sym typeface="Arial"/>
              </a:rPr>
              <a:t>graficos</a:t>
            </a:r>
            <a:r>
              <a:rPr lang="en-US" sz="1500" dirty="0">
                <a:solidFill>
                  <a:srgbClr val="008000"/>
                </a:solidFill>
                <a:latin typeface="Arial"/>
                <a:ea typeface="Arial"/>
                <a:cs typeface="Arial"/>
                <a:sym typeface="Arial"/>
              </a:rPr>
              <a:t> 3D </a:t>
            </a:r>
            <a:r>
              <a:rPr lang="en-US" sz="1500" dirty="0" err="1">
                <a:solidFill>
                  <a:srgbClr val="008000"/>
                </a:solidFill>
                <a:latin typeface="Arial"/>
                <a:ea typeface="Arial"/>
                <a:cs typeface="Arial"/>
                <a:sym typeface="Arial"/>
              </a:rPr>
              <a:t>sao</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habilitados</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importando</a:t>
            </a:r>
            <a:r>
              <a:rPr lang="en-US" sz="1500" dirty="0">
                <a:solidFill>
                  <a:srgbClr val="008000"/>
                </a:solidFill>
                <a:latin typeface="Arial"/>
                <a:ea typeface="Arial"/>
                <a:cs typeface="Arial"/>
                <a:sym typeface="Arial"/>
              </a:rPr>
              <a:t> axes3d</a:t>
            </a:r>
            <a:endParaRPr sz="1500" dirty="0">
              <a:solidFill>
                <a:srgbClr val="008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a:solidFill>
                  <a:srgbClr val="008000"/>
                </a:solidFill>
                <a:latin typeface="Arial"/>
                <a:ea typeface="Arial"/>
                <a:cs typeface="Arial"/>
                <a:sym typeface="Arial"/>
              </a:rPr>
              <a:t># para </a:t>
            </a:r>
            <a:r>
              <a:rPr lang="en-US" sz="1500" dirty="0" err="1">
                <a:solidFill>
                  <a:srgbClr val="008000"/>
                </a:solidFill>
                <a:latin typeface="Arial"/>
                <a:ea typeface="Arial"/>
                <a:cs typeface="Arial"/>
                <a:sym typeface="Arial"/>
              </a:rPr>
              <a:t>figuras</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interativas</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usar</a:t>
            </a:r>
            <a:r>
              <a:rPr lang="en-US" sz="1500" dirty="0">
                <a:solidFill>
                  <a:srgbClr val="008000"/>
                </a:solidFill>
                <a:latin typeface="Arial"/>
                <a:ea typeface="Arial"/>
                <a:cs typeface="Arial"/>
                <a:sym typeface="Arial"/>
              </a:rPr>
              <a:t> “notebook” </a:t>
            </a:r>
            <a:r>
              <a:rPr lang="en-US" sz="1500" dirty="0" err="1">
                <a:solidFill>
                  <a:srgbClr val="008000"/>
                </a:solidFill>
                <a:latin typeface="Arial"/>
                <a:ea typeface="Arial"/>
                <a:cs typeface="Arial"/>
                <a:sym typeface="Arial"/>
              </a:rPr>
              <a:t>ao</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inves</a:t>
            </a:r>
            <a:r>
              <a:rPr lang="en-US" sz="1500" dirty="0">
                <a:solidFill>
                  <a:srgbClr val="008000"/>
                </a:solidFill>
                <a:latin typeface="Arial"/>
                <a:ea typeface="Arial"/>
                <a:cs typeface="Arial"/>
                <a:sym typeface="Arial"/>
              </a:rPr>
              <a:t> de “inline</a:t>
            </a:r>
            <a:r>
              <a:rPr lang="en-US" sz="1500" dirty="0">
                <a:solidFill>
                  <a:srgbClr val="000000"/>
                </a:solidFill>
                <a:latin typeface="Arial"/>
                <a:ea typeface="Arial"/>
                <a:cs typeface="Arial"/>
                <a:sym typeface="Arial"/>
              </a:rPr>
              <a:t>”</a:t>
            </a:r>
            <a:endParaRPr sz="15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a:solidFill>
                  <a:schemeClr val="dk1"/>
                </a:solidFill>
                <a:latin typeface="Arial"/>
                <a:ea typeface="Arial"/>
                <a:cs typeface="Arial"/>
                <a:sym typeface="Arial"/>
              </a:rPr>
              <a:t>%</a:t>
            </a:r>
            <a:r>
              <a:rPr lang="en-US" sz="1500" dirty="0" err="1">
                <a:solidFill>
                  <a:schemeClr val="dk1"/>
                </a:solidFill>
                <a:latin typeface="Arial"/>
                <a:ea typeface="Arial"/>
                <a:cs typeface="Arial"/>
                <a:sym typeface="Arial"/>
              </a:rPr>
              <a:t>matplotlib</a:t>
            </a:r>
            <a:r>
              <a:rPr lang="en-US" sz="1500" dirty="0">
                <a:solidFill>
                  <a:schemeClr val="dk1"/>
                </a:solidFill>
                <a:latin typeface="Arial"/>
                <a:ea typeface="Arial"/>
                <a:cs typeface="Arial"/>
                <a:sym typeface="Arial"/>
              </a:rPr>
              <a:t> notebook</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Font typeface="Arial"/>
              <a:buNone/>
            </a:pP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Font typeface="Arial"/>
              <a:buNone/>
            </a:pPr>
            <a:r>
              <a:rPr lang="en-US" sz="1500" dirty="0">
                <a:solidFill>
                  <a:srgbClr val="000000"/>
                </a:solidFill>
                <a:latin typeface="Arial"/>
                <a:ea typeface="Arial"/>
                <a:cs typeface="Arial"/>
                <a:sym typeface="Arial"/>
              </a:rPr>
              <a:t>ax = </a:t>
            </a:r>
            <a:r>
              <a:rPr lang="en-US" sz="1500" dirty="0" err="1">
                <a:solidFill>
                  <a:srgbClr val="000000"/>
                </a:solidFill>
                <a:latin typeface="Arial"/>
                <a:ea typeface="Arial"/>
                <a:cs typeface="Arial"/>
                <a:sym typeface="Arial"/>
              </a:rPr>
              <a:t>plt.subplot</a:t>
            </a:r>
            <a:r>
              <a:rPr lang="en-US" sz="1500" dirty="0">
                <a:solidFill>
                  <a:srgbClr val="000000"/>
                </a:solidFill>
                <a:latin typeface="Arial"/>
                <a:ea typeface="Arial"/>
                <a:cs typeface="Arial"/>
                <a:sym typeface="Arial"/>
              </a:rPr>
              <a:t>(111, projection='3d')</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Font typeface="Arial"/>
              <a:buNone/>
            </a:pPr>
            <a:r>
              <a:rPr lang="en-US" sz="1500" dirty="0">
                <a:solidFill>
                  <a:srgbClr val="000000"/>
                </a:solidFill>
                <a:latin typeface="Arial"/>
                <a:ea typeface="Arial"/>
                <a:cs typeface="Arial"/>
                <a:sym typeface="Arial"/>
              </a:rPr>
              <a:t>X, Y, Z = axes3d.get_test_data (0.1)</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err="1">
                <a:solidFill>
                  <a:srgbClr val="000000"/>
                </a:solidFill>
                <a:latin typeface="Arial"/>
                <a:ea typeface="Arial"/>
                <a:cs typeface="Arial"/>
                <a:sym typeface="Arial"/>
              </a:rPr>
              <a:t>ax.plot_wireframe</a:t>
            </a:r>
            <a:r>
              <a:rPr lang="en-US" sz="1500" dirty="0">
                <a:solidFill>
                  <a:srgbClr val="000000"/>
                </a:solidFill>
                <a:latin typeface="Arial"/>
                <a:ea typeface="Arial"/>
                <a:cs typeface="Arial"/>
                <a:sym typeface="Arial"/>
              </a:rPr>
              <a:t>(X, Y, Z)</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endParaRPr sz="1500" dirty="0">
              <a:solidFill>
                <a:srgbClr val="000000"/>
              </a:solidFill>
              <a:latin typeface="Arial"/>
              <a:ea typeface="Arial"/>
              <a:cs typeface="Arial"/>
              <a:sym typeface="Arial"/>
            </a:endParaRPr>
          </a:p>
          <a:p>
            <a:pPr marL="0" lvl="0" indent="0" algn="l" rtl="0">
              <a:spcBef>
                <a:spcPts val="0"/>
              </a:spcBef>
              <a:spcAft>
                <a:spcPts val="0"/>
              </a:spcAft>
              <a:buClr>
                <a:srgbClr val="008000"/>
              </a:buClr>
              <a:buSzPts val="1875"/>
              <a:buFont typeface="Arial"/>
              <a:buNone/>
            </a:pP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salva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figura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em</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arquivo</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500" dirty="0" err="1">
                <a:solidFill>
                  <a:srgbClr val="000000"/>
                </a:solidFill>
                <a:latin typeface="Arial"/>
                <a:ea typeface="Arial"/>
                <a:cs typeface="Arial"/>
                <a:sym typeface="Arial"/>
              </a:rPr>
              <a:t>plt.savefig</a:t>
            </a:r>
            <a:r>
              <a:rPr lang="en-US" sz="1500" dirty="0">
                <a:solidFill>
                  <a:srgbClr val="000000"/>
                </a:solidFill>
                <a:latin typeface="Arial"/>
                <a:ea typeface="Arial"/>
                <a:cs typeface="Arial"/>
                <a:sym typeface="Arial"/>
              </a:rPr>
              <a:t>('figura3d.png')</a:t>
            </a:r>
            <a:endParaRPr dirty="0"/>
          </a:p>
        </p:txBody>
      </p:sp>
      <p:pic>
        <p:nvPicPr>
          <p:cNvPr id="372" name="Google Shape;372;g70582b999c_0_0"/>
          <p:cNvPicPr preferRelativeResize="0"/>
          <p:nvPr/>
        </p:nvPicPr>
        <p:blipFill rotWithShape="1">
          <a:blip r:embed="rId3">
            <a:alphaModFix/>
          </a:blip>
          <a:srcRect l="19564" t="15120" r="9523" b="8204"/>
          <a:stretch/>
        </p:blipFill>
        <p:spPr>
          <a:xfrm>
            <a:off x="6842200" y="3204925"/>
            <a:ext cx="4829625" cy="3481271"/>
          </a:xfrm>
          <a:prstGeom prst="rect">
            <a:avLst/>
          </a:prstGeom>
          <a:noFill/>
          <a:ln>
            <a:noFill/>
          </a:ln>
        </p:spPr>
      </p:pic>
      <p:sp>
        <p:nvSpPr>
          <p:cNvPr id="6" name="Title 1"/>
          <p:cNvSpPr txBox="1">
            <a:spLocks/>
          </p:cNvSpPr>
          <p:nvPr/>
        </p:nvSpPr>
        <p:spPr>
          <a:xfrm>
            <a:off x="838200" y="365125"/>
            <a:ext cx="108464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Figuras 3D</a:t>
            </a:r>
            <a:endParaRPr lang="nl-BE" dirty="0"/>
          </a:p>
        </p:txBody>
      </p:sp>
    </p:spTree>
    <p:extLst>
      <p:ext uri="{BB962C8B-B14F-4D97-AF65-F5344CB8AC3E}">
        <p14:creationId xmlns:p14="http://schemas.microsoft.com/office/powerpoint/2010/main" val="24594922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g70582b999c_0_28"/>
          <p:cNvPicPr preferRelativeResize="0"/>
          <p:nvPr/>
        </p:nvPicPr>
        <p:blipFill rotWithShape="1">
          <a:blip r:embed="rId3">
            <a:alphaModFix/>
          </a:blip>
          <a:srcRect l="7331" t="11374" r="9728" b="6557"/>
          <a:stretch/>
        </p:blipFill>
        <p:spPr>
          <a:xfrm>
            <a:off x="7778209" y="2476328"/>
            <a:ext cx="3906425" cy="3092600"/>
          </a:xfrm>
          <a:prstGeom prst="rect">
            <a:avLst/>
          </a:prstGeom>
          <a:noFill/>
          <a:ln>
            <a:noFill/>
          </a:ln>
        </p:spPr>
      </p:pic>
      <p:sp>
        <p:nvSpPr>
          <p:cNvPr id="386" name="Google Shape;386;g70582b999c_0_28"/>
          <p:cNvSpPr txBox="1">
            <a:spLocks noGrp="1"/>
          </p:cNvSpPr>
          <p:nvPr>
            <p:ph type="body" idx="1"/>
          </p:nvPr>
        </p:nvSpPr>
        <p:spPr>
          <a:xfrm>
            <a:off x="838200" y="1345915"/>
            <a:ext cx="10397100" cy="5353426"/>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import </a:t>
            </a:r>
            <a:r>
              <a:rPr lang="en-US" sz="1000" dirty="0" err="1">
                <a:solidFill>
                  <a:schemeClr val="dk1"/>
                </a:solidFill>
                <a:latin typeface="Arial"/>
                <a:ea typeface="Arial"/>
                <a:cs typeface="Arial"/>
                <a:sym typeface="Arial"/>
              </a:rPr>
              <a:t>numpy</a:t>
            </a:r>
            <a:r>
              <a:rPr lang="en-US" sz="1000" dirty="0">
                <a:solidFill>
                  <a:schemeClr val="dk1"/>
                </a:solidFill>
                <a:latin typeface="Arial"/>
                <a:ea typeface="Arial"/>
                <a:cs typeface="Arial"/>
                <a:sym typeface="Arial"/>
              </a:rPr>
              <a:t> as np</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import </a:t>
            </a:r>
            <a:r>
              <a:rPr lang="en-US" sz="1000" dirty="0" err="1">
                <a:solidFill>
                  <a:schemeClr val="dk1"/>
                </a:solidFill>
                <a:latin typeface="Arial"/>
                <a:ea typeface="Arial"/>
                <a:cs typeface="Arial"/>
                <a:sym typeface="Arial"/>
              </a:rPr>
              <a:t>matplotlib.pyplot</a:t>
            </a:r>
            <a:r>
              <a:rPr lang="en-US" sz="1000" dirty="0">
                <a:solidFill>
                  <a:schemeClr val="dk1"/>
                </a:solidFill>
                <a:latin typeface="Arial"/>
                <a:ea typeface="Arial"/>
                <a:cs typeface="Arial"/>
                <a:sym typeface="Arial"/>
              </a:rPr>
              <a:t> as </a:t>
            </a:r>
            <a:r>
              <a:rPr lang="en-US" sz="1000" dirty="0" err="1">
                <a:solidFill>
                  <a:schemeClr val="dk1"/>
                </a:solidFill>
                <a:latin typeface="Arial"/>
                <a:ea typeface="Arial"/>
                <a:cs typeface="Arial"/>
                <a:sym typeface="Arial"/>
              </a:rPr>
              <a:t>plt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from </a:t>
            </a:r>
            <a:r>
              <a:rPr lang="en-US" sz="1000" dirty="0" err="1">
                <a:solidFill>
                  <a:schemeClr val="dk1"/>
                </a:solidFill>
                <a:latin typeface="Arial"/>
                <a:ea typeface="Arial"/>
                <a:cs typeface="Arial"/>
                <a:sym typeface="Arial"/>
              </a:rPr>
              <a:t>sklearn.neural_network</a:t>
            </a:r>
            <a:r>
              <a:rPr lang="en-US" sz="1000" dirty="0">
                <a:solidFill>
                  <a:schemeClr val="dk1"/>
                </a:solidFill>
                <a:latin typeface="Arial"/>
                <a:ea typeface="Arial"/>
                <a:cs typeface="Arial"/>
                <a:sym typeface="Arial"/>
              </a:rPr>
              <a:t> import </a:t>
            </a:r>
            <a:r>
              <a:rPr lang="en-US" sz="1000" dirty="0" err="1">
                <a:solidFill>
                  <a:schemeClr val="dk1"/>
                </a:solidFill>
                <a:latin typeface="Arial"/>
                <a:ea typeface="Arial"/>
                <a:cs typeface="Arial"/>
                <a:sym typeface="Arial"/>
              </a:rPr>
              <a:t>MLPRegressor</a:t>
            </a:r>
            <a:r>
              <a:rPr lang="en-US" sz="1000" dirty="0">
                <a:solidFill>
                  <a:schemeClr val="dk1"/>
                </a:solidFill>
                <a:latin typeface="Arial"/>
                <a:ea typeface="Arial"/>
                <a:cs typeface="Arial"/>
                <a:sym typeface="Arial"/>
              </a:rPr>
              <a:t> </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importa</a:t>
            </a:r>
            <a:r>
              <a:rPr lang="en-US" sz="1000" dirty="0">
                <a:solidFill>
                  <a:srgbClr val="008000"/>
                </a:solidFill>
                <a:latin typeface="Arial"/>
                <a:ea typeface="Arial"/>
                <a:cs typeface="Arial"/>
                <a:sym typeface="Arial"/>
              </a:rPr>
              <a:t> </a:t>
            </a:r>
            <a:r>
              <a:rPr lang="en-US" sz="1000" dirty="0" err="1" smtClean="0">
                <a:solidFill>
                  <a:srgbClr val="008000"/>
                </a:solidFill>
                <a:latin typeface="Arial"/>
                <a:ea typeface="Arial"/>
                <a:cs typeface="Arial"/>
                <a:sym typeface="Arial"/>
              </a:rPr>
              <a:t>classe</a:t>
            </a:r>
            <a:r>
              <a:rPr lang="en-US" sz="1000" dirty="0" smtClean="0">
                <a:solidFill>
                  <a:srgbClr val="008000"/>
                </a:solidFill>
                <a:latin typeface="Arial"/>
                <a:ea typeface="Arial"/>
                <a:cs typeface="Arial"/>
                <a:sym typeface="Arial"/>
              </a:rPr>
              <a:t> </a:t>
            </a:r>
            <a:r>
              <a:rPr lang="en-US" sz="1000" dirty="0" err="1" smtClean="0">
                <a:solidFill>
                  <a:srgbClr val="008000"/>
                </a:solidFill>
                <a:latin typeface="Arial"/>
                <a:ea typeface="Arial"/>
                <a:cs typeface="Arial"/>
                <a:sym typeface="Arial"/>
              </a:rPr>
              <a:t>MLPRegressor</a:t>
            </a:r>
            <a:r>
              <a:rPr lang="en-US" sz="1000" dirty="0" smtClean="0">
                <a:solidFill>
                  <a:srgbClr val="008000"/>
                </a:solidFill>
                <a:latin typeface="Arial"/>
                <a:ea typeface="Arial"/>
                <a:cs typeface="Arial"/>
                <a:sym typeface="Arial"/>
              </a:rPr>
              <a:t> do modulo neural network</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a:t>
            </a:r>
            <a:r>
              <a:rPr lang="en-US" sz="1000" dirty="0" err="1">
                <a:solidFill>
                  <a:schemeClr val="dk1"/>
                </a:solidFill>
                <a:latin typeface="Arial"/>
                <a:ea typeface="Arial"/>
                <a:cs typeface="Arial"/>
                <a:sym typeface="Arial"/>
              </a:rPr>
              <a:t>matplotlib</a:t>
            </a:r>
            <a:r>
              <a:rPr lang="en-US" sz="1000" dirty="0">
                <a:solidFill>
                  <a:schemeClr val="dk1"/>
                </a:solidFill>
                <a:latin typeface="Arial"/>
                <a:ea typeface="Arial"/>
                <a:cs typeface="Arial"/>
                <a:sym typeface="Arial"/>
              </a:rPr>
              <a:t> inline</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x = </a:t>
            </a:r>
            <a:r>
              <a:rPr lang="en-US" sz="1000" dirty="0" err="1">
                <a:solidFill>
                  <a:schemeClr val="dk1"/>
                </a:solidFill>
                <a:latin typeface="Arial"/>
                <a:ea typeface="Arial"/>
                <a:cs typeface="Arial"/>
                <a:sym typeface="Arial"/>
              </a:rPr>
              <a:t>np.arange</a:t>
            </a:r>
            <a:r>
              <a:rPr lang="en-US" sz="1000" dirty="0">
                <a:solidFill>
                  <a:schemeClr val="dk1"/>
                </a:solidFill>
                <a:latin typeface="Arial"/>
                <a:ea typeface="Arial"/>
                <a:cs typeface="Arial"/>
                <a:sym typeface="Arial"/>
              </a:rPr>
              <a:t>(-10, 10, 0.1)</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a:solidFill>
                  <a:srgbClr val="008000"/>
                </a:solidFill>
                <a:latin typeface="Arial"/>
                <a:ea typeface="Arial"/>
                <a:cs typeface="Arial"/>
                <a:sym typeface="Arial"/>
              </a:rPr>
              <a:t># dados </a:t>
            </a:r>
            <a:r>
              <a:rPr lang="en-US" sz="1000" dirty="0" err="1">
                <a:solidFill>
                  <a:srgbClr val="008000"/>
                </a:solidFill>
                <a:latin typeface="Arial"/>
                <a:ea typeface="Arial"/>
                <a:cs typeface="Arial"/>
                <a:sym typeface="Arial"/>
              </a:rPr>
              <a:t>originais</a:t>
            </a:r>
            <a:endParaRPr sz="1000" dirty="0">
              <a:solidFill>
                <a:schemeClr val="dk1"/>
              </a:solidFill>
              <a:latin typeface="Arial"/>
              <a:ea typeface="Arial"/>
              <a:cs typeface="Arial"/>
              <a:sym typeface="Arial"/>
            </a:endParaRPr>
          </a:p>
          <a:p>
            <a:pPr marL="0" lvl="0" indent="0">
              <a:lnSpc>
                <a:spcPct val="120000"/>
              </a:lnSpc>
              <a:spcBef>
                <a:spcPts val="0"/>
              </a:spcBef>
              <a:buClr>
                <a:schemeClr val="dk1"/>
              </a:buClr>
              <a:buSzPts val="1100"/>
              <a:buNone/>
            </a:pPr>
            <a:r>
              <a:rPr lang="en-US" sz="1000" dirty="0">
                <a:solidFill>
                  <a:schemeClr val="dk1"/>
                </a:solidFill>
                <a:latin typeface="Arial"/>
                <a:ea typeface="Arial"/>
                <a:cs typeface="Arial"/>
                <a:sym typeface="Arial"/>
              </a:rPr>
              <a:t>y </a:t>
            </a:r>
            <a:r>
              <a:rPr lang="en-US" sz="1000" dirty="0" smtClean="0">
                <a:solidFill>
                  <a:schemeClr val="dk1"/>
                </a:solidFill>
                <a:latin typeface="Arial"/>
                <a:ea typeface="Arial"/>
                <a:cs typeface="Arial"/>
                <a:sym typeface="Arial"/>
              </a:rPr>
              <a:t>= 12 + 3 </a:t>
            </a:r>
            <a:r>
              <a:rPr lang="en-US" sz="1000" dirty="0">
                <a:solidFill>
                  <a:schemeClr val="dk1"/>
                </a:solidFill>
                <a:latin typeface="Arial"/>
                <a:ea typeface="Arial"/>
                <a:cs typeface="Arial"/>
                <a:sym typeface="Arial"/>
              </a:rPr>
              <a:t>* </a:t>
            </a:r>
            <a:r>
              <a:rPr lang="en-US" sz="1000" dirty="0" err="1">
                <a:solidFill>
                  <a:schemeClr val="dk1"/>
                </a:solidFill>
                <a:latin typeface="Arial"/>
                <a:ea typeface="Arial"/>
                <a:cs typeface="Arial"/>
                <a:sym typeface="Arial"/>
              </a:rPr>
              <a:t>np.exp</a:t>
            </a:r>
            <a:r>
              <a:rPr lang="en-US" sz="1000" dirty="0">
                <a:solidFill>
                  <a:schemeClr val="dk1"/>
                </a:solidFill>
                <a:latin typeface="Arial"/>
                <a:ea typeface="Arial"/>
                <a:cs typeface="Arial"/>
                <a:sym typeface="Arial"/>
              </a:rPr>
              <a:t>(-0.05*x) </a:t>
            </a:r>
            <a:r>
              <a:rPr lang="en-US" sz="1000" dirty="0" smtClean="0">
                <a:solidFill>
                  <a:schemeClr val="dk1"/>
                </a:solidFill>
                <a:latin typeface="Arial"/>
                <a:ea typeface="Arial"/>
                <a:cs typeface="Arial"/>
                <a:sym typeface="Arial"/>
              </a:rPr>
              <a:t>+ </a:t>
            </a:r>
            <a:r>
              <a:rPr lang="en-US" sz="1000" dirty="0">
                <a:solidFill>
                  <a:schemeClr val="dk1"/>
                </a:solidFill>
                <a:latin typeface="Arial"/>
                <a:ea typeface="Arial"/>
                <a:cs typeface="Arial"/>
                <a:sym typeface="Arial"/>
              </a:rPr>
              <a:t>1.4 * </a:t>
            </a:r>
            <a:r>
              <a:rPr lang="en-US" sz="1000" dirty="0" err="1">
                <a:solidFill>
                  <a:schemeClr val="dk1"/>
                </a:solidFill>
                <a:latin typeface="Arial"/>
                <a:ea typeface="Arial"/>
                <a:cs typeface="Arial"/>
                <a:sym typeface="Arial"/>
              </a:rPr>
              <a:t>np.sin</a:t>
            </a:r>
            <a:r>
              <a:rPr lang="en-US" sz="1000" dirty="0">
                <a:solidFill>
                  <a:schemeClr val="dk1"/>
                </a:solidFill>
                <a:latin typeface="Arial"/>
                <a:ea typeface="Arial"/>
                <a:cs typeface="Arial"/>
                <a:sym typeface="Arial"/>
              </a:rPr>
              <a:t>(1.2*x) + 2.1 * </a:t>
            </a:r>
            <a:r>
              <a:rPr lang="en-US" sz="1000" dirty="0" err="1">
                <a:solidFill>
                  <a:schemeClr val="dk1"/>
                </a:solidFill>
                <a:latin typeface="Arial"/>
                <a:ea typeface="Arial"/>
                <a:cs typeface="Arial"/>
                <a:sym typeface="Arial"/>
              </a:rPr>
              <a:t>np.sin</a:t>
            </a:r>
            <a:r>
              <a:rPr lang="en-US" sz="1000" dirty="0">
                <a:solidFill>
                  <a:schemeClr val="dk1"/>
                </a:solidFill>
                <a:latin typeface="Arial"/>
                <a:ea typeface="Arial"/>
                <a:cs typeface="Arial"/>
                <a:sym typeface="Arial"/>
              </a:rPr>
              <a:t>(-2.2*x + 3)</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None/>
            </a:pP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faz</a:t>
            </a:r>
            <a:r>
              <a:rPr lang="en-US" sz="1000" dirty="0">
                <a:solidFill>
                  <a:srgbClr val="008000"/>
                </a:solidFill>
                <a:latin typeface="Arial"/>
                <a:ea typeface="Arial"/>
                <a:cs typeface="Arial"/>
                <a:sym typeface="Arial"/>
              </a:rPr>
              <a:t> com que o </a:t>
            </a:r>
            <a:r>
              <a:rPr lang="en-US" sz="1000" dirty="0" err="1">
                <a:solidFill>
                  <a:srgbClr val="008000"/>
                </a:solidFill>
                <a:latin typeface="Arial"/>
                <a:ea typeface="Arial"/>
                <a:cs typeface="Arial"/>
                <a:sym typeface="Arial"/>
              </a:rPr>
              <a:t>gerador</a:t>
            </a:r>
            <a:r>
              <a:rPr lang="en-US" sz="1000" dirty="0">
                <a:solidFill>
                  <a:srgbClr val="008000"/>
                </a:solidFill>
                <a:latin typeface="Arial"/>
                <a:ea typeface="Arial"/>
                <a:cs typeface="Arial"/>
                <a:sym typeface="Arial"/>
              </a:rPr>
              <a:t> de </a:t>
            </a:r>
            <a:r>
              <a:rPr lang="en-US" sz="1000" dirty="0" err="1">
                <a:solidFill>
                  <a:srgbClr val="008000"/>
                </a:solidFill>
                <a:latin typeface="Arial"/>
                <a:ea typeface="Arial"/>
                <a:cs typeface="Arial"/>
                <a:sym typeface="Arial"/>
              </a:rPr>
              <a:t>numeros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aleatorios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sempre</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forneca</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mesmos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valores</a:t>
            </a: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None/>
            </a:pPr>
            <a:r>
              <a:rPr lang="en-US" sz="1000" dirty="0" err="1">
                <a:solidFill>
                  <a:schemeClr val="dk1"/>
                </a:solidFill>
                <a:latin typeface="Arial"/>
                <a:ea typeface="Arial"/>
                <a:cs typeface="Arial"/>
                <a:sym typeface="Arial"/>
              </a:rPr>
              <a:t>np.random.seed</a:t>
            </a:r>
            <a:r>
              <a:rPr lang="en-US" sz="1000" dirty="0">
                <a:solidFill>
                  <a:schemeClr val="dk1"/>
                </a:solidFill>
                <a:latin typeface="Arial"/>
                <a:ea typeface="Arial"/>
                <a:cs typeface="Arial"/>
                <a:sym typeface="Arial"/>
              </a:rPr>
              <a:t>(42)</a:t>
            </a:r>
            <a:r>
              <a:rPr lang="en-US" sz="1000" dirty="0">
                <a:solidFill>
                  <a:srgbClr val="008000"/>
                </a:solidFill>
                <a:latin typeface="Arial"/>
                <a:ea typeface="Arial"/>
                <a:cs typeface="Arial"/>
                <a:sym typeface="Arial"/>
              </a:rPr>
              <a:t> </a:t>
            </a:r>
            <a:endParaRPr sz="1000" dirty="0">
              <a:solidFill>
                <a:srgbClr val="008000"/>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adicionando</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ruido</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aos</a:t>
            </a:r>
            <a:r>
              <a:rPr lang="en-US" sz="1000" dirty="0">
                <a:solidFill>
                  <a:srgbClr val="008000"/>
                </a:solidFill>
                <a:latin typeface="Arial"/>
                <a:ea typeface="Arial"/>
                <a:cs typeface="Arial"/>
                <a:sym typeface="Arial"/>
              </a:rPr>
              <a:t> dados </a:t>
            </a:r>
            <a:r>
              <a:rPr lang="en-US" sz="1000" dirty="0" err="1">
                <a:solidFill>
                  <a:srgbClr val="008000"/>
                </a:solidFill>
                <a:latin typeface="Arial"/>
                <a:ea typeface="Arial"/>
                <a:cs typeface="Arial"/>
                <a:sym typeface="Arial"/>
              </a:rPr>
              <a:t>originais</a:t>
            </a: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err="1">
                <a:solidFill>
                  <a:schemeClr val="dk1"/>
                </a:solidFill>
                <a:latin typeface="Arial"/>
                <a:ea typeface="Arial"/>
                <a:cs typeface="Arial"/>
                <a:sym typeface="Arial"/>
              </a:rPr>
              <a:t>y_noise</a:t>
            </a:r>
            <a:r>
              <a:rPr lang="en-US" sz="1000" dirty="0">
                <a:solidFill>
                  <a:schemeClr val="dk1"/>
                </a:solidFill>
                <a:latin typeface="Arial"/>
                <a:ea typeface="Arial"/>
                <a:cs typeface="Arial"/>
                <a:sym typeface="Arial"/>
              </a:rPr>
              <a:t> = y + </a:t>
            </a:r>
            <a:r>
              <a:rPr lang="en-US" sz="1000" dirty="0" err="1">
                <a:solidFill>
                  <a:schemeClr val="dk1"/>
                </a:solidFill>
                <a:latin typeface="Arial"/>
                <a:ea typeface="Arial"/>
                <a:cs typeface="Arial"/>
                <a:sym typeface="Arial"/>
              </a:rPr>
              <a:t>np.random.normal</a:t>
            </a:r>
            <a:r>
              <a:rPr lang="en-US" sz="1000" dirty="0">
                <a:solidFill>
                  <a:schemeClr val="dk1"/>
                </a:solidFill>
                <a:latin typeface="Arial"/>
                <a:ea typeface="Arial"/>
                <a:cs typeface="Arial"/>
                <a:sym typeface="Arial"/>
              </a:rPr>
              <a:t>(0, 0.5, size = </a:t>
            </a:r>
            <a:r>
              <a:rPr lang="en-US" sz="1000" dirty="0" err="1">
                <a:solidFill>
                  <a:schemeClr val="dk1"/>
                </a:solidFill>
                <a:latin typeface="Arial"/>
                <a:ea typeface="Arial"/>
                <a:cs typeface="Arial"/>
                <a:sym typeface="Arial"/>
              </a:rPr>
              <a:t>len</a:t>
            </a:r>
            <a:r>
              <a:rPr lang="en-US" sz="1000" dirty="0">
                <a:solidFill>
                  <a:schemeClr val="dk1"/>
                </a:solidFill>
                <a:latin typeface="Arial"/>
                <a:ea typeface="Arial"/>
                <a:cs typeface="Arial"/>
                <a:sym typeface="Arial"/>
              </a:rPr>
              <a:t>(y))</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trata</a:t>
            </a:r>
            <a:r>
              <a:rPr lang="en-US" sz="1000" dirty="0">
                <a:solidFill>
                  <a:srgbClr val="008000"/>
                </a:solidFill>
                <a:latin typeface="Arial"/>
                <a:ea typeface="Arial"/>
                <a:cs typeface="Arial"/>
                <a:sym typeface="Arial"/>
              </a:rPr>
              <a:t> o </a:t>
            </a:r>
            <a:r>
              <a:rPr lang="en-US" sz="1000" dirty="0" err="1">
                <a:solidFill>
                  <a:srgbClr val="008000"/>
                </a:solidFill>
                <a:latin typeface="Arial"/>
                <a:ea typeface="Arial"/>
                <a:cs typeface="Arial"/>
                <a:sym typeface="Arial"/>
              </a:rPr>
              <a:t>ajuste</a:t>
            </a:r>
            <a:r>
              <a:rPr lang="en-US" sz="1000" dirty="0">
                <a:solidFill>
                  <a:srgbClr val="008000"/>
                </a:solidFill>
                <a:latin typeface="Arial"/>
                <a:ea typeface="Arial"/>
                <a:cs typeface="Arial"/>
                <a:sym typeface="Arial"/>
              </a:rPr>
              <a:t> de </a:t>
            </a:r>
            <a:r>
              <a:rPr lang="en-US" sz="1000" dirty="0" err="1">
                <a:solidFill>
                  <a:srgbClr val="008000"/>
                </a:solidFill>
                <a:latin typeface="Arial"/>
                <a:ea typeface="Arial"/>
                <a:cs typeface="Arial"/>
                <a:sym typeface="Arial"/>
              </a:rPr>
              <a:t>curva</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como</a:t>
            </a:r>
            <a:r>
              <a:rPr lang="en-US" sz="1000" dirty="0">
                <a:solidFill>
                  <a:srgbClr val="008000"/>
                </a:solidFill>
                <a:latin typeface="Arial"/>
                <a:ea typeface="Arial"/>
                <a:cs typeface="Arial"/>
                <a:sym typeface="Arial"/>
              </a:rPr>
              <a:t> um </a:t>
            </a:r>
            <a:r>
              <a:rPr lang="en-US" sz="1000" dirty="0" err="1">
                <a:solidFill>
                  <a:srgbClr val="008000"/>
                </a:solidFill>
                <a:latin typeface="Arial"/>
                <a:ea typeface="Arial"/>
                <a:cs typeface="Arial"/>
                <a:sym typeface="Arial"/>
              </a:rPr>
              <a:t>problema</a:t>
            </a:r>
            <a:r>
              <a:rPr lang="en-US" sz="1000" dirty="0">
                <a:solidFill>
                  <a:srgbClr val="008000"/>
                </a:solidFill>
                <a:latin typeface="Arial"/>
                <a:ea typeface="Arial"/>
                <a:cs typeface="Arial"/>
                <a:sym typeface="Arial"/>
              </a:rPr>
              <a:t> de </a:t>
            </a:r>
            <a:r>
              <a:rPr lang="en-US" sz="1000" dirty="0" err="1">
                <a:solidFill>
                  <a:srgbClr val="008000"/>
                </a:solidFill>
                <a:latin typeface="Arial"/>
                <a:ea typeface="Arial"/>
                <a:cs typeface="Arial"/>
                <a:sym typeface="Arial"/>
              </a:rPr>
              <a:t>regressao</a:t>
            </a:r>
            <a:r>
              <a:rPr lang="en-US" sz="1000" dirty="0">
                <a:solidFill>
                  <a:srgbClr val="008000"/>
                </a:solidFill>
                <a:latin typeface="Arial"/>
                <a:ea typeface="Arial"/>
                <a:cs typeface="Arial"/>
                <a:sym typeface="Arial"/>
              </a:rPr>
              <a:t> e </a:t>
            </a:r>
            <a:r>
              <a:rPr lang="en-US" sz="1000" dirty="0" err="1">
                <a:solidFill>
                  <a:srgbClr val="008000"/>
                </a:solidFill>
                <a:latin typeface="Arial"/>
                <a:ea typeface="Arial"/>
                <a:cs typeface="Arial"/>
                <a:sym typeface="Arial"/>
              </a:rPr>
              <a:t>treina</a:t>
            </a:r>
            <a:r>
              <a:rPr lang="en-US" sz="1000" dirty="0">
                <a:solidFill>
                  <a:srgbClr val="008000"/>
                </a:solidFill>
                <a:latin typeface="Arial"/>
                <a:ea typeface="Arial"/>
                <a:cs typeface="Arial"/>
                <a:sym typeface="Arial"/>
              </a:rPr>
              <a:t> um </a:t>
            </a:r>
            <a:r>
              <a:rPr lang="en-US" sz="1000" dirty="0" err="1">
                <a:solidFill>
                  <a:srgbClr val="008000"/>
                </a:solidFill>
                <a:latin typeface="Arial"/>
                <a:ea typeface="Arial"/>
                <a:cs typeface="Arial"/>
                <a:sym typeface="Arial"/>
              </a:rPr>
              <a:t>modelo</a:t>
            </a:r>
            <a:r>
              <a:rPr lang="en-US" sz="1000" dirty="0">
                <a:solidFill>
                  <a:srgbClr val="008000"/>
                </a:solidFill>
                <a:latin typeface="Arial"/>
                <a:ea typeface="Arial"/>
                <a:cs typeface="Arial"/>
                <a:sym typeface="Arial"/>
              </a:rPr>
              <a:t> para que se </a:t>
            </a:r>
            <a:r>
              <a:rPr lang="en-US" sz="1000" dirty="0" err="1">
                <a:solidFill>
                  <a:srgbClr val="008000"/>
                </a:solidFill>
                <a:latin typeface="Arial"/>
                <a:ea typeface="Arial"/>
                <a:cs typeface="Arial"/>
                <a:sym typeface="Arial"/>
              </a:rPr>
              <a:t>ajuste</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aos</a:t>
            </a:r>
            <a:r>
              <a:rPr lang="en-US" sz="1000" dirty="0">
                <a:solidFill>
                  <a:srgbClr val="008000"/>
                </a:solidFill>
                <a:latin typeface="Arial"/>
                <a:ea typeface="Arial"/>
                <a:cs typeface="Arial"/>
                <a:sym typeface="Arial"/>
              </a:rPr>
              <a:t> dados.</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mlp</a:t>
            </a:r>
            <a:r>
              <a:rPr lang="en-US" sz="1000" dirty="0">
                <a:solidFill>
                  <a:schemeClr val="dk1"/>
                </a:solidFill>
                <a:latin typeface="Arial"/>
                <a:ea typeface="Arial"/>
                <a:cs typeface="Arial"/>
                <a:sym typeface="Arial"/>
              </a:rPr>
              <a:t> = </a:t>
            </a:r>
            <a:r>
              <a:rPr lang="en-US" sz="1000" dirty="0" err="1">
                <a:solidFill>
                  <a:schemeClr val="dk1"/>
                </a:solidFill>
                <a:latin typeface="Arial"/>
                <a:ea typeface="Arial"/>
                <a:cs typeface="Arial"/>
                <a:sym typeface="Arial"/>
              </a:rPr>
              <a:t>MLPRegressor</a:t>
            </a:r>
            <a:r>
              <a:rPr lang="en-US" sz="1000" dirty="0">
                <a:solidFill>
                  <a:schemeClr val="dk1"/>
                </a:solidFill>
                <a:latin typeface="Arial"/>
                <a:ea typeface="Arial"/>
                <a:cs typeface="Arial"/>
                <a:sym typeface="Arial"/>
              </a:rPr>
              <a:t>(</a:t>
            </a:r>
            <a:r>
              <a:rPr lang="en-US" sz="1000" dirty="0" err="1">
                <a:solidFill>
                  <a:schemeClr val="dk1"/>
                </a:solidFill>
                <a:latin typeface="Arial"/>
                <a:ea typeface="Arial"/>
                <a:cs typeface="Arial"/>
                <a:sym typeface="Arial"/>
              </a:rPr>
              <a:t>hidden_layer_sizes</a:t>
            </a:r>
            <a:r>
              <a:rPr lang="en-US" sz="1000" dirty="0">
                <a:solidFill>
                  <a:schemeClr val="dk1"/>
                </a:solidFill>
                <a:latin typeface="Arial"/>
                <a:ea typeface="Arial"/>
                <a:cs typeface="Arial"/>
                <a:sym typeface="Arial"/>
              </a:rPr>
              <a:t>=(30,20,10), </a:t>
            </a:r>
            <a:r>
              <a:rPr lang="en-US" sz="1000" dirty="0" err="1" smtClean="0">
                <a:solidFill>
                  <a:schemeClr val="dk1"/>
                </a:solidFill>
                <a:latin typeface="Arial"/>
                <a:ea typeface="Arial"/>
                <a:cs typeface="Arial"/>
                <a:sym typeface="Arial"/>
              </a:rPr>
              <a:t>max_iter</a:t>
            </a:r>
            <a:r>
              <a:rPr lang="en-US" sz="1000" dirty="0" smtClean="0">
                <a:solidFill>
                  <a:schemeClr val="dk1"/>
                </a:solidFill>
                <a:latin typeface="Arial"/>
                <a:ea typeface="Arial"/>
                <a:cs typeface="Arial"/>
                <a:sym typeface="Arial"/>
              </a:rPr>
              <a:t>=10000</a:t>
            </a:r>
            <a:r>
              <a:rPr lang="en-US" sz="1000" dirty="0">
                <a:solidFill>
                  <a:schemeClr val="dk1"/>
                </a:solidFill>
                <a:latin typeface="Arial"/>
                <a:ea typeface="Arial"/>
                <a:cs typeface="Arial"/>
                <a:sym typeface="Arial"/>
              </a:rPr>
              <a:t>, solver='</a:t>
            </a:r>
            <a:r>
              <a:rPr lang="en-US" sz="1000" dirty="0" err="1">
                <a:solidFill>
                  <a:schemeClr val="dk1"/>
                </a:solidFill>
                <a:latin typeface="Arial"/>
                <a:ea typeface="Arial"/>
                <a:cs typeface="Arial"/>
                <a:sym typeface="Arial"/>
              </a:rPr>
              <a:t>lbfgs</a:t>
            </a:r>
            <a:r>
              <a:rPr lang="en-US" sz="1000" dirty="0">
                <a:solidFill>
                  <a:schemeClr val="dk1"/>
                </a:solidFill>
                <a:latin typeface="Arial"/>
                <a:ea typeface="Arial"/>
                <a:cs typeface="Arial"/>
                <a:sym typeface="Arial"/>
              </a:rPr>
              <a:t>', alpha=0.9, activation='</a:t>
            </a:r>
            <a:r>
              <a:rPr lang="en-US" sz="1000" dirty="0" err="1">
                <a:solidFill>
                  <a:schemeClr val="dk1"/>
                </a:solidFill>
                <a:latin typeface="Arial"/>
                <a:ea typeface="Arial"/>
                <a:cs typeface="Arial"/>
                <a:sym typeface="Arial"/>
              </a:rPr>
              <a:t>tanh</a:t>
            </a:r>
            <a:r>
              <a:rPr lang="en-US" sz="1000" dirty="0" smtClean="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yfit</a:t>
            </a:r>
            <a:r>
              <a:rPr lang="en-US" sz="1000" dirty="0">
                <a:solidFill>
                  <a:schemeClr val="dk1"/>
                </a:solidFill>
                <a:latin typeface="Arial"/>
                <a:ea typeface="Arial"/>
                <a:cs typeface="Arial"/>
                <a:sym typeface="Arial"/>
              </a:rPr>
              <a:t> = </a:t>
            </a:r>
            <a:r>
              <a:rPr lang="en-US" sz="1000" dirty="0" err="1">
                <a:solidFill>
                  <a:schemeClr val="dk1"/>
                </a:solidFill>
                <a:latin typeface="Arial"/>
                <a:ea typeface="Arial"/>
                <a:cs typeface="Arial"/>
                <a:sym typeface="Arial"/>
              </a:rPr>
              <a:t>mlp.fit</a:t>
            </a:r>
            <a:r>
              <a:rPr lang="en-US" sz="1000" dirty="0">
                <a:solidFill>
                  <a:schemeClr val="dk1"/>
                </a:solidFill>
                <a:latin typeface="Arial"/>
                <a:ea typeface="Arial"/>
                <a:cs typeface="Arial"/>
                <a:sym typeface="Arial"/>
              </a:rPr>
              <a:t>(x[:, None], </a:t>
            </a:r>
            <a:r>
              <a:rPr lang="en-US" sz="1000" dirty="0" err="1">
                <a:solidFill>
                  <a:schemeClr val="dk1"/>
                </a:solidFill>
                <a:latin typeface="Arial"/>
                <a:ea typeface="Arial"/>
                <a:cs typeface="Arial"/>
                <a:sym typeface="Arial"/>
              </a:rPr>
              <a:t>y_noise</a:t>
            </a:r>
            <a:r>
              <a:rPr lang="en-US" sz="1000" dirty="0">
                <a:solidFill>
                  <a:schemeClr val="dk1"/>
                </a:solidFill>
                <a:latin typeface="Arial"/>
                <a:ea typeface="Arial"/>
                <a:cs typeface="Arial"/>
                <a:sym typeface="Arial"/>
              </a:rPr>
              <a:t>).predict(x[:, None])</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plt.figure</a:t>
            </a:r>
            <a:r>
              <a:rPr lang="en-US" sz="1000" dirty="0">
                <a:solidFill>
                  <a:schemeClr val="dk1"/>
                </a:solidFill>
                <a:latin typeface="Arial"/>
                <a:ea typeface="Arial"/>
                <a:cs typeface="Arial"/>
                <a:sym typeface="Arial"/>
              </a:rPr>
              <a:t>(</a:t>
            </a:r>
            <a:r>
              <a:rPr lang="en-US" sz="1000" dirty="0" err="1">
                <a:solidFill>
                  <a:schemeClr val="dk1"/>
                </a:solidFill>
                <a:latin typeface="Arial"/>
                <a:ea typeface="Arial"/>
                <a:cs typeface="Arial"/>
                <a:sym typeface="Arial"/>
              </a:rPr>
              <a:t>figsize</a:t>
            </a:r>
            <a:r>
              <a:rPr lang="en-US" sz="1000" dirty="0">
                <a:solidFill>
                  <a:schemeClr val="dk1"/>
                </a:solidFill>
                <a:latin typeface="Arial"/>
                <a:ea typeface="Arial"/>
                <a:cs typeface="Arial"/>
                <a:sym typeface="Arial"/>
              </a:rPr>
              <a:t> = (10,8))</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plt.plot</a:t>
            </a:r>
            <a:r>
              <a:rPr lang="en-US" sz="1000" dirty="0">
                <a:solidFill>
                  <a:schemeClr val="dk1"/>
                </a:solidFill>
                <a:latin typeface="Arial"/>
                <a:ea typeface="Arial"/>
                <a:cs typeface="Arial"/>
                <a:sym typeface="Arial"/>
              </a:rPr>
              <a:t>(x, </a:t>
            </a:r>
            <a:r>
              <a:rPr lang="en-US" sz="1000" dirty="0" err="1">
                <a:solidFill>
                  <a:schemeClr val="dk1"/>
                </a:solidFill>
                <a:latin typeface="Arial"/>
                <a:ea typeface="Arial"/>
                <a:cs typeface="Arial"/>
                <a:sym typeface="Arial"/>
              </a:rPr>
              <a:t>y_noise</a:t>
            </a:r>
            <a:r>
              <a:rPr lang="en-US" sz="1000" dirty="0">
                <a:solidFill>
                  <a:schemeClr val="dk1"/>
                </a:solidFill>
                <a:latin typeface="Arial"/>
                <a:ea typeface="Arial"/>
                <a:cs typeface="Arial"/>
                <a:sym typeface="Arial"/>
              </a:rPr>
              <a:t>, 'o', label = 'dado original + </a:t>
            </a:r>
            <a:r>
              <a:rPr lang="en-US" sz="1000" dirty="0" err="1">
                <a:solidFill>
                  <a:schemeClr val="dk1"/>
                </a:solidFill>
                <a:latin typeface="Arial"/>
                <a:ea typeface="Arial"/>
                <a:cs typeface="Arial"/>
                <a:sym typeface="Arial"/>
              </a:rPr>
              <a:t>ruido</a:t>
            </a:r>
            <a:r>
              <a:rPr lang="en-US" sz="1000" dirty="0" smtClean="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plt.plot</a:t>
            </a:r>
            <a:r>
              <a:rPr lang="en-US" sz="1000" dirty="0">
                <a:solidFill>
                  <a:schemeClr val="dk1"/>
                </a:solidFill>
                <a:latin typeface="Arial"/>
                <a:ea typeface="Arial"/>
                <a:cs typeface="Arial"/>
                <a:sym typeface="Arial"/>
              </a:rPr>
              <a:t>(x, y, 'k', label = 'dado original')</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plt.plot</a:t>
            </a:r>
            <a:r>
              <a:rPr lang="en-US" sz="1000" dirty="0">
                <a:solidFill>
                  <a:schemeClr val="dk1"/>
                </a:solidFill>
                <a:latin typeface="Arial"/>
                <a:ea typeface="Arial"/>
                <a:cs typeface="Arial"/>
                <a:sym typeface="Arial"/>
              </a:rPr>
              <a:t>(x, </a:t>
            </a:r>
            <a:r>
              <a:rPr lang="en-US" sz="1000" dirty="0" err="1">
                <a:solidFill>
                  <a:schemeClr val="dk1"/>
                </a:solidFill>
                <a:latin typeface="Arial"/>
                <a:ea typeface="Arial"/>
                <a:cs typeface="Arial"/>
                <a:sym typeface="Arial"/>
              </a:rPr>
              <a:t>yfit</a:t>
            </a:r>
            <a:r>
              <a:rPr lang="en-US" sz="1000" dirty="0">
                <a:solidFill>
                  <a:schemeClr val="dk1"/>
                </a:solidFill>
                <a:latin typeface="Arial"/>
                <a:ea typeface="Arial"/>
                <a:cs typeface="Arial"/>
                <a:sym typeface="Arial"/>
              </a:rPr>
              <a:t>, '-r', label = '</a:t>
            </a:r>
            <a:r>
              <a:rPr lang="en-US" sz="1000" dirty="0" err="1">
                <a:solidFill>
                  <a:schemeClr val="dk1"/>
                </a:solidFill>
                <a:latin typeface="Arial"/>
                <a:ea typeface="Arial"/>
                <a:cs typeface="Arial"/>
                <a:sym typeface="Arial"/>
              </a:rPr>
              <a:t>curva</a:t>
            </a:r>
            <a:r>
              <a:rPr lang="en-US" sz="1000" dirty="0">
                <a:solidFill>
                  <a:schemeClr val="dk1"/>
                </a:solidFill>
                <a:latin typeface="Arial"/>
                <a:ea typeface="Arial"/>
                <a:cs typeface="Arial"/>
                <a:sym typeface="Arial"/>
              </a:rPr>
              <a:t> </a:t>
            </a:r>
            <a:r>
              <a:rPr lang="en-US" sz="1000" dirty="0" err="1">
                <a:solidFill>
                  <a:schemeClr val="dk1"/>
                </a:solidFill>
                <a:latin typeface="Arial"/>
                <a:ea typeface="Arial"/>
                <a:cs typeface="Arial"/>
                <a:sym typeface="Arial"/>
              </a:rPr>
              <a:t>ajustada</a:t>
            </a:r>
            <a:r>
              <a:rPr lang="en-US" sz="1000" dirty="0">
                <a:solidFill>
                  <a:schemeClr val="dk1"/>
                </a:solidFill>
                <a:latin typeface="Arial"/>
                <a:ea typeface="Arial"/>
                <a:cs typeface="Arial"/>
                <a:sym typeface="Arial"/>
              </a:rPr>
              <a:t> com MLP', </a:t>
            </a:r>
            <a:r>
              <a:rPr lang="en-US" sz="1000" dirty="0" err="1">
                <a:solidFill>
                  <a:schemeClr val="dk1"/>
                </a:solidFill>
                <a:latin typeface="Arial"/>
                <a:ea typeface="Arial"/>
                <a:cs typeface="Arial"/>
                <a:sym typeface="Arial"/>
              </a:rPr>
              <a:t>zorder</a:t>
            </a:r>
            <a:r>
              <a:rPr lang="en-US" sz="1000" dirty="0">
                <a:solidFill>
                  <a:schemeClr val="dk1"/>
                </a:solidFill>
                <a:latin typeface="Arial"/>
                <a:ea typeface="Arial"/>
                <a:cs typeface="Arial"/>
                <a:sym typeface="Arial"/>
              </a:rPr>
              <a:t> = 10)</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plt.legend</a:t>
            </a:r>
            <a:r>
              <a:rPr lang="en-US" sz="1000" dirty="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plt.xlabel</a:t>
            </a:r>
            <a:r>
              <a:rPr lang="en-US" sz="1000" dirty="0">
                <a:solidFill>
                  <a:schemeClr val="dk1"/>
                </a:solidFill>
                <a:latin typeface="Arial"/>
                <a:ea typeface="Arial"/>
                <a:cs typeface="Arial"/>
                <a:sym typeface="Arial"/>
              </a:rPr>
              <a:t>('X')</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plt.ylabel</a:t>
            </a:r>
            <a:r>
              <a:rPr lang="en-US" sz="1000" dirty="0">
                <a:solidFill>
                  <a:schemeClr val="dk1"/>
                </a:solidFill>
                <a:latin typeface="Arial"/>
                <a:ea typeface="Arial"/>
                <a:cs typeface="Arial"/>
                <a:sym typeface="Arial"/>
              </a:rPr>
              <a:t>('y</a:t>
            </a:r>
            <a:r>
              <a:rPr lang="en-US" sz="1000" dirty="0" smtClean="0">
                <a:solidFill>
                  <a:schemeClr val="dk1"/>
                </a:solidFill>
                <a:latin typeface="Arial"/>
                <a:ea typeface="Arial"/>
                <a:cs typeface="Arial"/>
                <a:sym typeface="Arial"/>
              </a:rPr>
              <a:t>')</a:t>
            </a:r>
          </a:p>
          <a:p>
            <a:pPr marL="0" marR="0" lvl="0" indent="0" algn="l" rtl="0">
              <a:lnSpc>
                <a:spcPct val="120000"/>
              </a:lnSpc>
              <a:spcBef>
                <a:spcPts val="0"/>
              </a:spcBef>
              <a:spcAft>
                <a:spcPts val="0"/>
              </a:spcAft>
              <a:buClr>
                <a:schemeClr val="dk1"/>
              </a:buClr>
              <a:buSzPts val="1100"/>
              <a:buNone/>
            </a:pPr>
            <a:endParaRPr lang="en-US" sz="1000" dirty="0">
              <a:solidFill>
                <a:schemeClr val="dk1"/>
              </a:solidFill>
              <a:latin typeface="Arial"/>
              <a:ea typeface="Arial"/>
              <a:cs typeface="Arial"/>
              <a:sym typeface="Arial"/>
            </a:endParaRPr>
          </a:p>
          <a:p>
            <a:pPr marL="0" lvl="0" indent="0">
              <a:spcBef>
                <a:spcPts val="0"/>
              </a:spcBef>
              <a:buClr>
                <a:srgbClr val="008000"/>
              </a:buClr>
              <a:buSzPts val="1875"/>
              <a:buNone/>
            </a:pPr>
            <a:r>
              <a:rPr lang="pt-BR" sz="1000" dirty="0">
                <a:solidFill>
                  <a:srgbClr val="008000"/>
                </a:solidFill>
                <a:latin typeface="Arial"/>
                <a:ea typeface="Arial"/>
                <a:cs typeface="Arial"/>
                <a:sym typeface="Arial"/>
              </a:rPr>
              <a:t># salva figura em arquivo</a:t>
            </a:r>
            <a:endParaRPr lang="pt-BR" sz="1000" dirty="0">
              <a:solidFill>
                <a:srgbClr val="000000"/>
              </a:solidFill>
              <a:latin typeface="Arial"/>
              <a:ea typeface="Arial"/>
              <a:cs typeface="Arial"/>
              <a:sym typeface="Arial"/>
            </a:endParaRPr>
          </a:p>
          <a:p>
            <a:pPr marL="0" lvl="0" indent="0">
              <a:lnSpc>
                <a:spcPct val="120000"/>
              </a:lnSpc>
              <a:spcBef>
                <a:spcPts val="0"/>
              </a:spcBef>
              <a:buClr>
                <a:schemeClr val="dk1"/>
              </a:buClr>
              <a:buSzPts val="1100"/>
              <a:buNone/>
            </a:pPr>
            <a:r>
              <a:rPr lang="pt-BR" sz="1000" dirty="0" err="1" smtClean="0">
                <a:solidFill>
                  <a:srgbClr val="000000"/>
                </a:solidFill>
                <a:latin typeface="Arial"/>
                <a:ea typeface="Arial"/>
                <a:cs typeface="Arial"/>
                <a:sym typeface="Arial"/>
              </a:rPr>
              <a:t>plt.savefig</a:t>
            </a:r>
            <a:r>
              <a:rPr lang="pt-BR" sz="1000" dirty="0" smtClean="0">
                <a:solidFill>
                  <a:srgbClr val="000000"/>
                </a:solidFill>
                <a:latin typeface="Arial"/>
                <a:ea typeface="Arial"/>
                <a:cs typeface="Arial"/>
                <a:sym typeface="Arial"/>
              </a:rPr>
              <a:t>(mlp_regression.png')</a:t>
            </a:r>
            <a:endParaRPr lang="pt-BR" sz="1000" dirty="0"/>
          </a:p>
        </p:txBody>
      </p:sp>
      <p:sp>
        <p:nvSpPr>
          <p:cNvPr id="5" name="Title 1"/>
          <p:cNvSpPr txBox="1">
            <a:spLocks/>
          </p:cNvSpPr>
          <p:nvPr/>
        </p:nvSpPr>
        <p:spPr>
          <a:xfrm>
            <a:off x="838200" y="365126"/>
            <a:ext cx="10846434" cy="8263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Ajuste de Curvas com Redes Neurais</a:t>
            </a:r>
            <a:endParaRPr lang="nl-BE" dirty="0"/>
          </a:p>
        </p:txBody>
      </p:sp>
    </p:spTree>
    <p:extLst>
      <p:ext uri="{BB962C8B-B14F-4D97-AF65-F5344CB8AC3E}">
        <p14:creationId xmlns:p14="http://schemas.microsoft.com/office/powerpoint/2010/main" val="310767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A2A4684C-1159-4F88-A2B1-6BABEDE38C4D}"/>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 xmlns:a16="http://schemas.microsoft.com/office/drawing/2014/main" id="{EC432B31-D382-41FF-BB6B-2ABDD322424B}"/>
              </a:ext>
            </a:extLst>
          </p:cNvPr>
          <p:cNvSpPr>
            <a:spLocks noGrp="1"/>
          </p:cNvSpPr>
          <p:nvPr>
            <p:ph idx="1"/>
          </p:nvPr>
        </p:nvSpPr>
        <p:spPr>
          <a:xfrm>
            <a:off x="838200" y="1648915"/>
            <a:ext cx="11019020" cy="5156617"/>
          </a:xfrm>
        </p:spPr>
        <p:txBody>
          <a:bodyPr>
            <a:normAutofit fontScale="85000" lnSpcReduction="20000"/>
          </a:bodyPr>
          <a:lstStyle/>
          <a:p>
            <a:pPr marL="0" indent="0">
              <a:buNone/>
            </a:pPr>
            <a:r>
              <a:rPr lang="pt-BR" dirty="0"/>
              <a:t>[1] Athanasios </a:t>
            </a:r>
            <a:r>
              <a:rPr lang="pt-BR" dirty="0" err="1"/>
              <a:t>Papoulis</a:t>
            </a:r>
            <a:r>
              <a:rPr lang="pt-BR" dirty="0"/>
              <a:t> </a:t>
            </a:r>
            <a:r>
              <a:rPr lang="pt-BR" dirty="0" err="1"/>
              <a:t>and</a:t>
            </a:r>
            <a:r>
              <a:rPr lang="pt-BR" dirty="0"/>
              <a:t> S. </a:t>
            </a:r>
            <a:r>
              <a:rPr lang="pt-BR" dirty="0" err="1"/>
              <a:t>Pillai</a:t>
            </a:r>
            <a:r>
              <a:rPr lang="pt-BR" dirty="0"/>
              <a:t>, “</a:t>
            </a:r>
            <a:r>
              <a:rPr lang="pt-BR" dirty="0" err="1"/>
              <a:t>Probability</a:t>
            </a:r>
            <a:r>
              <a:rPr lang="pt-BR" dirty="0"/>
              <a:t> - </a:t>
            </a:r>
            <a:r>
              <a:rPr lang="pt-BR" dirty="0" err="1"/>
              <a:t>Random</a:t>
            </a:r>
            <a:r>
              <a:rPr lang="pt-BR" dirty="0"/>
              <a:t> </a:t>
            </a:r>
            <a:r>
              <a:rPr lang="pt-BR" dirty="0" err="1"/>
              <a:t>Variables</a:t>
            </a:r>
            <a:r>
              <a:rPr lang="pt-BR" dirty="0"/>
              <a:t> </a:t>
            </a:r>
            <a:r>
              <a:rPr lang="pt-BR" dirty="0" err="1"/>
              <a:t>and</a:t>
            </a:r>
            <a:r>
              <a:rPr lang="pt-BR" dirty="0"/>
              <a:t> </a:t>
            </a:r>
            <a:r>
              <a:rPr lang="pt-BR" dirty="0" err="1"/>
              <a:t>Stochastic</a:t>
            </a:r>
            <a:r>
              <a:rPr lang="pt-BR" dirty="0"/>
              <a:t> Processes,” McGraw Hill </a:t>
            </a:r>
            <a:r>
              <a:rPr lang="pt-BR" dirty="0" err="1"/>
              <a:t>Education</a:t>
            </a:r>
            <a:r>
              <a:rPr lang="pt-BR" dirty="0"/>
              <a:t>; 4th ed., 2017.</a:t>
            </a:r>
          </a:p>
          <a:p>
            <a:pPr marL="0" indent="0">
              <a:buNone/>
            </a:pPr>
            <a:r>
              <a:rPr lang="pt-BR" dirty="0"/>
              <a:t>[2] Stuart Russell </a:t>
            </a:r>
            <a:r>
              <a:rPr lang="pt-BR" dirty="0" err="1"/>
              <a:t>and</a:t>
            </a:r>
            <a:r>
              <a:rPr lang="pt-BR" dirty="0"/>
              <a:t> Peter </a:t>
            </a:r>
            <a:r>
              <a:rPr lang="pt-BR" dirty="0" err="1"/>
              <a:t>Norvig</a:t>
            </a:r>
            <a:r>
              <a:rPr lang="pt-BR" dirty="0"/>
              <a:t>, “Artificial </a:t>
            </a:r>
            <a:r>
              <a:rPr lang="pt-BR" dirty="0" err="1"/>
              <a:t>Intelligence</a:t>
            </a:r>
            <a:r>
              <a:rPr lang="pt-BR" dirty="0"/>
              <a:t>: A </a:t>
            </a:r>
            <a:r>
              <a:rPr lang="pt-BR" dirty="0" err="1"/>
              <a:t>Modern</a:t>
            </a:r>
            <a:r>
              <a:rPr lang="pt-BR" dirty="0"/>
              <a:t> Approach,” Prentice Hall Series in Artificial </a:t>
            </a:r>
            <a:r>
              <a:rPr lang="pt-BR" dirty="0" err="1"/>
              <a:t>Intelligence</a:t>
            </a:r>
            <a:r>
              <a:rPr lang="pt-BR" dirty="0"/>
              <a:t>, 3rd ed., 2015.</a:t>
            </a:r>
          </a:p>
          <a:p>
            <a:pPr marL="0" indent="0">
              <a:buNone/>
            </a:pPr>
            <a:r>
              <a:rPr lang="pt-BR" dirty="0"/>
              <a:t>[3] </a:t>
            </a:r>
            <a:r>
              <a:rPr lang="pt-BR" dirty="0" err="1"/>
              <a:t>Aurélien</a:t>
            </a:r>
            <a:r>
              <a:rPr lang="pt-BR" dirty="0"/>
              <a:t> </a:t>
            </a:r>
            <a:r>
              <a:rPr lang="pt-BR" dirty="0" err="1"/>
              <a:t>Géron</a:t>
            </a:r>
            <a:r>
              <a:rPr lang="pt-BR" dirty="0"/>
              <a:t>, “Hands-On </a:t>
            </a:r>
            <a:r>
              <a:rPr lang="pt-BR" dirty="0" err="1"/>
              <a:t>Machine</a:t>
            </a:r>
            <a:r>
              <a:rPr lang="pt-BR" dirty="0"/>
              <a:t> Learning </a:t>
            </a:r>
            <a:r>
              <a:rPr lang="pt-BR" dirty="0" err="1"/>
              <a:t>with</a:t>
            </a:r>
            <a:r>
              <a:rPr lang="pt-BR" dirty="0"/>
              <a:t> </a:t>
            </a:r>
            <a:r>
              <a:rPr lang="pt-BR" dirty="0" err="1"/>
              <a:t>Scikit-Learn</a:t>
            </a:r>
            <a:r>
              <a:rPr lang="pt-BR" dirty="0"/>
              <a:t> </a:t>
            </a:r>
            <a:r>
              <a:rPr lang="pt-BR" dirty="0" err="1"/>
              <a:t>and</a:t>
            </a:r>
            <a:r>
              <a:rPr lang="pt-BR" dirty="0"/>
              <a:t> </a:t>
            </a:r>
            <a:r>
              <a:rPr lang="pt-BR" dirty="0" err="1"/>
              <a:t>TensorFlow</a:t>
            </a:r>
            <a:r>
              <a:rPr lang="pt-BR" dirty="0"/>
              <a:t>: </a:t>
            </a:r>
            <a:r>
              <a:rPr lang="pt-BR" dirty="0" err="1"/>
              <a:t>Concepts</a:t>
            </a:r>
            <a:r>
              <a:rPr lang="pt-BR" dirty="0"/>
              <a:t>, Tools, </a:t>
            </a:r>
            <a:r>
              <a:rPr lang="pt-BR" dirty="0" err="1"/>
              <a:t>and</a:t>
            </a:r>
            <a:r>
              <a:rPr lang="pt-BR" dirty="0"/>
              <a:t> </a:t>
            </a:r>
            <a:r>
              <a:rPr lang="pt-BR" dirty="0" err="1"/>
              <a:t>Techniques</a:t>
            </a:r>
            <a:r>
              <a:rPr lang="pt-BR" dirty="0"/>
              <a:t> </a:t>
            </a:r>
            <a:r>
              <a:rPr lang="pt-BR" dirty="0" err="1"/>
              <a:t>to</a:t>
            </a:r>
            <a:r>
              <a:rPr lang="pt-BR" dirty="0"/>
              <a:t> Build </a:t>
            </a:r>
            <a:r>
              <a:rPr lang="pt-BR" dirty="0" err="1"/>
              <a:t>Intelligent</a:t>
            </a:r>
            <a:r>
              <a:rPr lang="pt-BR" dirty="0"/>
              <a:t> Systems”, 1st ed., </a:t>
            </a:r>
            <a:r>
              <a:rPr lang="pt-BR" dirty="0" err="1"/>
              <a:t>O'Reilly</a:t>
            </a:r>
            <a:r>
              <a:rPr lang="pt-BR" dirty="0"/>
              <a:t> Media, 2017</a:t>
            </a:r>
            <a:r>
              <a:rPr lang="pt-BR" dirty="0" smtClean="0"/>
              <a:t>.</a:t>
            </a:r>
          </a:p>
          <a:p>
            <a:pPr marL="0" indent="0">
              <a:buNone/>
            </a:pPr>
            <a:r>
              <a:rPr lang="pt-BR" dirty="0" smtClean="0"/>
              <a:t>[4] </a:t>
            </a:r>
            <a:r>
              <a:rPr lang="pt-BR" dirty="0"/>
              <a:t>Joseph </a:t>
            </a:r>
            <a:r>
              <a:rPr lang="pt-BR" dirty="0" err="1"/>
              <a:t>Misiti</a:t>
            </a:r>
            <a:r>
              <a:rPr lang="pt-BR" dirty="0"/>
              <a:t>, “</a:t>
            </a:r>
            <a:r>
              <a:rPr lang="pt-BR" dirty="0" err="1"/>
              <a:t>Awesome</a:t>
            </a:r>
            <a:r>
              <a:rPr lang="pt-BR" dirty="0"/>
              <a:t> </a:t>
            </a:r>
            <a:r>
              <a:rPr lang="pt-BR" dirty="0" err="1"/>
              <a:t>Machine</a:t>
            </a:r>
            <a:r>
              <a:rPr lang="pt-BR" dirty="0"/>
              <a:t>-Learning,” on-line data base </a:t>
            </a:r>
            <a:r>
              <a:rPr lang="pt-BR" dirty="0" err="1"/>
              <a:t>with</a:t>
            </a:r>
            <a:r>
              <a:rPr lang="pt-BR" dirty="0"/>
              <a:t> </a:t>
            </a:r>
            <a:r>
              <a:rPr lang="pt-BR" dirty="0" err="1"/>
              <a:t>several</a:t>
            </a:r>
            <a:r>
              <a:rPr lang="pt-BR" dirty="0"/>
              <a:t> </a:t>
            </a:r>
            <a:r>
              <a:rPr lang="pt-BR" dirty="0" err="1"/>
              <a:t>free</a:t>
            </a:r>
            <a:r>
              <a:rPr lang="pt-BR" dirty="0"/>
              <a:t> </a:t>
            </a:r>
            <a:r>
              <a:rPr lang="pt-BR" dirty="0" err="1"/>
              <a:t>and</a:t>
            </a:r>
            <a:r>
              <a:rPr lang="pt-BR" dirty="0"/>
              <a:t>/</a:t>
            </a:r>
            <a:r>
              <a:rPr lang="pt-BR" dirty="0" err="1"/>
              <a:t>or</a:t>
            </a:r>
            <a:r>
              <a:rPr lang="pt-BR" dirty="0"/>
              <a:t> open-</a:t>
            </a:r>
            <a:r>
              <a:rPr lang="pt-BR" dirty="0" err="1"/>
              <a:t>source</a:t>
            </a:r>
            <a:r>
              <a:rPr lang="pt-BR" dirty="0"/>
              <a:t> books (https://github.com/josephmisiti/awesome-machine-learning</a:t>
            </a:r>
            <a:r>
              <a:rPr lang="pt-BR" dirty="0" smtClean="0"/>
              <a:t>).</a:t>
            </a:r>
            <a:endParaRPr lang="pt-BR" dirty="0"/>
          </a:p>
          <a:p>
            <a:pPr marL="0" indent="0">
              <a:buNone/>
            </a:pPr>
            <a:r>
              <a:rPr lang="pt-BR" dirty="0" smtClean="0"/>
              <a:t>[5] </a:t>
            </a:r>
            <a:r>
              <a:rPr lang="pt-BR" dirty="0"/>
              <a:t>Andriy </a:t>
            </a:r>
            <a:r>
              <a:rPr lang="pt-BR" dirty="0" err="1"/>
              <a:t>Burkov</a:t>
            </a:r>
            <a:r>
              <a:rPr lang="pt-BR" dirty="0"/>
              <a:t>, “The </a:t>
            </a:r>
            <a:r>
              <a:rPr lang="pt-BR" dirty="0" err="1"/>
              <a:t>Hundred</a:t>
            </a:r>
            <a:r>
              <a:rPr lang="pt-BR" dirty="0"/>
              <a:t>-Page </a:t>
            </a:r>
            <a:r>
              <a:rPr lang="pt-BR" dirty="0" err="1"/>
              <a:t>Machine</a:t>
            </a:r>
            <a:r>
              <a:rPr lang="pt-BR" dirty="0"/>
              <a:t>-Learning Book,” Andriy </a:t>
            </a:r>
            <a:r>
              <a:rPr lang="pt-BR" dirty="0" err="1"/>
              <a:t>Burkov</a:t>
            </a:r>
            <a:r>
              <a:rPr lang="pt-BR" dirty="0"/>
              <a:t> 2019.  </a:t>
            </a:r>
          </a:p>
          <a:p>
            <a:pPr marL="0" indent="0">
              <a:buNone/>
            </a:pPr>
            <a:r>
              <a:rPr lang="pt-BR" dirty="0" smtClean="0"/>
              <a:t>[6] </a:t>
            </a:r>
            <a:r>
              <a:rPr lang="pt-BR" dirty="0"/>
              <a:t>C. M. Bishop, “</a:t>
            </a:r>
            <a:r>
              <a:rPr lang="pt-BR" dirty="0" err="1"/>
              <a:t>Pattern</a:t>
            </a:r>
            <a:r>
              <a:rPr lang="pt-BR" dirty="0"/>
              <a:t> </a:t>
            </a:r>
            <a:r>
              <a:rPr lang="pt-BR" dirty="0" err="1"/>
              <a:t>Recognition</a:t>
            </a:r>
            <a:r>
              <a:rPr lang="pt-BR" dirty="0"/>
              <a:t> </a:t>
            </a:r>
            <a:r>
              <a:rPr lang="pt-BR" dirty="0" err="1"/>
              <a:t>and</a:t>
            </a:r>
            <a:r>
              <a:rPr lang="pt-BR" dirty="0"/>
              <a:t> </a:t>
            </a:r>
            <a:r>
              <a:rPr lang="pt-BR" dirty="0" err="1"/>
              <a:t>Machine</a:t>
            </a:r>
            <a:r>
              <a:rPr lang="pt-BR" dirty="0"/>
              <a:t> Learning,” Springer, 1st ed., 2006.</a:t>
            </a:r>
          </a:p>
          <a:p>
            <a:pPr marL="0" indent="0">
              <a:buNone/>
            </a:pPr>
            <a:r>
              <a:rPr lang="pt-BR" dirty="0" smtClean="0"/>
              <a:t>[7] </a:t>
            </a:r>
            <a:r>
              <a:rPr lang="pt-BR" dirty="0"/>
              <a:t>S. Haykin, “Neural Networks and Learning Machines,” Prentice Hall, 3ª ed., 2008</a:t>
            </a:r>
            <a:r>
              <a:rPr lang="pt-BR" dirty="0" smtClean="0"/>
              <a:t>.</a:t>
            </a:r>
          </a:p>
          <a:p>
            <a:pPr marL="0" indent="0">
              <a:buNone/>
            </a:pPr>
            <a:r>
              <a:rPr lang="pt-BR" dirty="0" smtClean="0"/>
              <a:t>[</a:t>
            </a:r>
            <a:r>
              <a:rPr lang="pt-BR" dirty="0"/>
              <a:t>8] </a:t>
            </a:r>
            <a:r>
              <a:rPr lang="pt-BR" dirty="0" smtClean="0"/>
              <a:t>Coleção pessoal de livros, </a:t>
            </a:r>
            <a:r>
              <a:rPr lang="pt-BR" dirty="0" smtClean="0">
                <a:hlinkClick r:id="rId3"/>
              </a:rPr>
              <a:t>https</a:t>
            </a:r>
            <a:r>
              <a:rPr lang="pt-BR" dirty="0">
                <a:hlinkClick r:id="rId3"/>
              </a:rPr>
              <a:t>://</a:t>
            </a:r>
            <a:r>
              <a:rPr lang="pt-BR" dirty="0" smtClean="0">
                <a:hlinkClick r:id="rId3"/>
              </a:rPr>
              <a:t>drive.google.com/drive/folders/1IyIIMu1w6POBhrVnw11yqXXy6BjC439j?usp=sharing</a:t>
            </a:r>
            <a:endParaRPr lang="pt-BR" dirty="0" smtClean="0"/>
          </a:p>
        </p:txBody>
      </p:sp>
    </p:spTree>
    <p:extLst>
      <p:ext uri="{BB962C8B-B14F-4D97-AF65-F5344CB8AC3E}">
        <p14:creationId xmlns:p14="http://schemas.microsoft.com/office/powerpoint/2010/main" val="16945222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Avisos</a:t>
            </a:r>
            <a:endParaRPr lang="nl-BE" dirty="0"/>
          </a:p>
        </p:txBody>
      </p:sp>
      <p:sp>
        <p:nvSpPr>
          <p:cNvPr id="3" name="Content Placeholder 2"/>
          <p:cNvSpPr>
            <a:spLocks noGrp="1"/>
          </p:cNvSpPr>
          <p:nvPr>
            <p:ph idx="1"/>
          </p:nvPr>
        </p:nvSpPr>
        <p:spPr>
          <a:xfrm>
            <a:off x="838199" y="1825624"/>
            <a:ext cx="11104419" cy="4785037"/>
          </a:xfrm>
        </p:spPr>
        <p:txBody>
          <a:bodyPr/>
          <a:lstStyle/>
          <a:p>
            <a:r>
              <a:rPr lang="en-US" dirty="0" err="1" smtClean="0"/>
              <a:t>Lista</a:t>
            </a:r>
            <a:r>
              <a:rPr lang="en-US" dirty="0" smtClean="0"/>
              <a:t> #0, #1 e </a:t>
            </a:r>
            <a:r>
              <a:rPr lang="en-US" dirty="0" err="1" smtClean="0"/>
              <a:t>descrição</a:t>
            </a:r>
            <a:r>
              <a:rPr lang="en-US" dirty="0" smtClean="0"/>
              <a:t> do </a:t>
            </a:r>
            <a:r>
              <a:rPr lang="en-US" dirty="0" err="1" smtClean="0">
                <a:hlinkClick r:id="rId2"/>
              </a:rPr>
              <a:t>projeto</a:t>
            </a:r>
            <a:r>
              <a:rPr lang="en-US" dirty="0" smtClean="0">
                <a:hlinkClick r:id="rId2"/>
              </a:rPr>
              <a:t> </a:t>
            </a:r>
            <a:r>
              <a:rPr lang="en-US" dirty="0" err="1" smtClean="0">
                <a:hlinkClick r:id="rId2"/>
              </a:rPr>
              <a:t>prático</a:t>
            </a:r>
            <a:r>
              <a:rPr lang="en-US" dirty="0"/>
              <a:t> </a:t>
            </a:r>
            <a:r>
              <a:rPr lang="en-US" dirty="0" err="1" smtClean="0"/>
              <a:t>já</a:t>
            </a:r>
            <a:r>
              <a:rPr lang="en-US" dirty="0" smtClean="0"/>
              <a:t> </a:t>
            </a:r>
            <a:r>
              <a:rPr lang="en-US" dirty="0" err="1" smtClean="0"/>
              <a:t>estão</a:t>
            </a:r>
            <a:r>
              <a:rPr lang="en-US" dirty="0" smtClean="0"/>
              <a:t> </a:t>
            </a:r>
            <a:r>
              <a:rPr lang="en-US" dirty="0" err="1" smtClean="0"/>
              <a:t>disponíveis</a:t>
            </a:r>
            <a:r>
              <a:rPr lang="en-US" dirty="0" smtClean="0"/>
              <a:t> no MS Teams.</a:t>
            </a:r>
          </a:p>
          <a:p>
            <a:r>
              <a:rPr lang="en-US" dirty="0" err="1" smtClean="0"/>
              <a:t>Todas</a:t>
            </a:r>
            <a:r>
              <a:rPr lang="en-US" dirty="0" smtClean="0"/>
              <a:t> as </a:t>
            </a:r>
            <a:r>
              <a:rPr lang="en-US" dirty="0" err="1" smtClean="0"/>
              <a:t>entregas</a:t>
            </a:r>
            <a:r>
              <a:rPr lang="en-US" dirty="0" smtClean="0"/>
              <a:t> </a:t>
            </a:r>
            <a:r>
              <a:rPr lang="en-US" dirty="0" err="1" smtClean="0"/>
              <a:t>devem</a:t>
            </a:r>
            <a:r>
              <a:rPr lang="en-US" dirty="0"/>
              <a:t> </a:t>
            </a:r>
            <a:r>
              <a:rPr lang="en-US" dirty="0" err="1" smtClean="0"/>
              <a:t>ser</a:t>
            </a:r>
            <a:r>
              <a:rPr lang="en-US" dirty="0" smtClean="0"/>
              <a:t> </a:t>
            </a:r>
            <a:r>
              <a:rPr lang="en-US" dirty="0" err="1" smtClean="0"/>
              <a:t>feitas</a:t>
            </a:r>
            <a:r>
              <a:rPr lang="en-US" dirty="0" smtClean="0"/>
              <a:t> </a:t>
            </a:r>
            <a:r>
              <a:rPr lang="en-US" dirty="0" err="1" smtClean="0"/>
              <a:t>tanto</a:t>
            </a:r>
            <a:r>
              <a:rPr lang="en-US" dirty="0" smtClean="0"/>
              <a:t> no GitHub </a:t>
            </a:r>
            <a:r>
              <a:rPr lang="en-US" dirty="0" err="1" smtClean="0"/>
              <a:t>quanto</a:t>
            </a:r>
            <a:r>
              <a:rPr lang="en-US" dirty="0" smtClean="0"/>
              <a:t> no MS Teams.</a:t>
            </a:r>
          </a:p>
          <a:p>
            <a:pPr lvl="1"/>
            <a:r>
              <a:rPr lang="en-US" dirty="0" smtClean="0"/>
              <a:t>Meu </a:t>
            </a:r>
            <a:r>
              <a:rPr lang="en-US" dirty="0" err="1" smtClean="0"/>
              <a:t>controle</a:t>
            </a:r>
            <a:r>
              <a:rPr lang="en-US" dirty="0" smtClean="0"/>
              <a:t> de </a:t>
            </a:r>
            <a:r>
              <a:rPr lang="en-US" dirty="0" err="1" smtClean="0"/>
              <a:t>entregas</a:t>
            </a:r>
            <a:r>
              <a:rPr lang="en-US" dirty="0" smtClean="0"/>
              <a:t> </a:t>
            </a:r>
            <a:r>
              <a:rPr lang="en-US" dirty="0" err="1" smtClean="0"/>
              <a:t>será</a:t>
            </a:r>
            <a:r>
              <a:rPr lang="en-US" dirty="0" smtClean="0"/>
              <a:t> via MS Teams e a </a:t>
            </a:r>
            <a:r>
              <a:rPr lang="en-US" dirty="0" err="1" smtClean="0"/>
              <a:t>validação</a:t>
            </a:r>
            <a:r>
              <a:rPr lang="en-US" dirty="0" smtClean="0"/>
              <a:t> </a:t>
            </a:r>
            <a:r>
              <a:rPr lang="en-US" dirty="0" err="1" smtClean="0"/>
              <a:t>será</a:t>
            </a:r>
            <a:r>
              <a:rPr lang="en-US" dirty="0" smtClean="0"/>
              <a:t> </a:t>
            </a:r>
            <a:r>
              <a:rPr lang="en-US" dirty="0" err="1" smtClean="0"/>
              <a:t>através</a:t>
            </a:r>
            <a:r>
              <a:rPr lang="en-US" dirty="0" smtClean="0"/>
              <a:t> do GitHub.</a:t>
            </a:r>
          </a:p>
          <a:p>
            <a:pPr lvl="1"/>
            <a:r>
              <a:rPr lang="en-US" dirty="0"/>
              <a:t>Se </a:t>
            </a:r>
            <a:r>
              <a:rPr lang="en-US" dirty="0" err="1"/>
              <a:t>atentem</a:t>
            </a:r>
            <a:r>
              <a:rPr lang="en-US" dirty="0"/>
              <a:t> </a:t>
            </a:r>
            <a:r>
              <a:rPr lang="en-US" dirty="0" err="1"/>
              <a:t>às</a:t>
            </a:r>
            <a:r>
              <a:rPr lang="en-US" dirty="0"/>
              <a:t> </a:t>
            </a:r>
            <a:r>
              <a:rPr lang="en-US" dirty="0" err="1"/>
              <a:t>datas</a:t>
            </a:r>
            <a:r>
              <a:rPr lang="en-US" dirty="0"/>
              <a:t> de </a:t>
            </a:r>
            <a:r>
              <a:rPr lang="en-US" dirty="0" err="1"/>
              <a:t>entrega</a:t>
            </a:r>
            <a:r>
              <a:rPr lang="en-US" dirty="0"/>
              <a:t> no </a:t>
            </a:r>
            <a:r>
              <a:rPr lang="en-US" dirty="0" smtClean="0"/>
              <a:t>MS Teams.</a:t>
            </a:r>
          </a:p>
          <a:p>
            <a:r>
              <a:rPr lang="pt-BR" dirty="0" smtClean="0"/>
              <a:t>Todo material do curso será disponibilizado no MS Teams.</a:t>
            </a:r>
            <a:endParaRPr lang="pt-BR" dirty="0"/>
          </a:p>
          <a:p>
            <a:r>
              <a:rPr lang="pt-BR" dirty="0" smtClean="0"/>
              <a:t>Horário de Atendimento</a:t>
            </a:r>
          </a:p>
          <a:p>
            <a:pPr lvl="1"/>
            <a:r>
              <a:rPr lang="pt-BR" dirty="0" smtClean="0"/>
              <a:t>Todas as Quintas-Feiras das 13:30 às 15:30 via MS Teams.</a:t>
            </a:r>
            <a:endParaRPr lang="pt-BR" dirty="0"/>
          </a:p>
        </p:txBody>
      </p:sp>
    </p:spTree>
    <p:extLst>
      <p:ext uri="{BB962C8B-B14F-4D97-AF65-F5344CB8AC3E}">
        <p14:creationId xmlns:p14="http://schemas.microsoft.com/office/powerpoint/2010/main" val="84901529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Perguntas?</a:t>
            </a:r>
            <a:endParaRPr lang="pt-BR" sz="6600" b="1" i="1" dirty="0"/>
          </a:p>
        </p:txBody>
      </p:sp>
    </p:spTree>
    <p:extLst>
      <p:ext uri="{BB962C8B-B14F-4D97-AF65-F5344CB8AC3E}">
        <p14:creationId xmlns:p14="http://schemas.microsoft.com/office/powerpoint/2010/main" val="244382089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Obrigado!</a:t>
            </a:r>
            <a:endParaRPr lang="pt-BR" sz="6600" b="1" i="1" dirty="0"/>
          </a:p>
        </p:txBody>
      </p:sp>
    </p:spTree>
    <p:extLst>
      <p:ext uri="{BB962C8B-B14F-4D97-AF65-F5344CB8AC3E}">
        <p14:creationId xmlns:p14="http://schemas.microsoft.com/office/powerpoint/2010/main" val="37951780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6461" y="334630"/>
            <a:ext cx="6161942" cy="1923895"/>
          </a:xfrm>
          <a:prstGeom prst="rect">
            <a:avLst/>
          </a:prstGeom>
        </p:spPr>
      </p:pic>
      <p:pic>
        <p:nvPicPr>
          <p:cNvPr id="5" name="Picture 4"/>
          <p:cNvPicPr>
            <a:picLocks noChangeAspect="1"/>
          </p:cNvPicPr>
          <p:nvPr/>
        </p:nvPicPr>
        <p:blipFill>
          <a:blip r:embed="rId3"/>
          <a:stretch>
            <a:fillRect/>
          </a:stretch>
        </p:blipFill>
        <p:spPr>
          <a:xfrm>
            <a:off x="3106614" y="2470238"/>
            <a:ext cx="6450623" cy="2006144"/>
          </a:xfrm>
          <a:prstGeom prst="rect">
            <a:avLst/>
          </a:prstGeom>
        </p:spPr>
      </p:pic>
      <p:pic>
        <p:nvPicPr>
          <p:cNvPr id="6" name="Picture 5"/>
          <p:cNvPicPr>
            <a:picLocks noChangeAspect="1"/>
          </p:cNvPicPr>
          <p:nvPr/>
        </p:nvPicPr>
        <p:blipFill>
          <a:blip r:embed="rId4"/>
          <a:stretch>
            <a:fillRect/>
          </a:stretch>
        </p:blipFill>
        <p:spPr>
          <a:xfrm>
            <a:off x="5285849" y="4688095"/>
            <a:ext cx="6706859" cy="2038968"/>
          </a:xfrm>
          <a:prstGeom prst="rect">
            <a:avLst/>
          </a:prstGeom>
        </p:spPr>
      </p:pic>
    </p:spTree>
    <p:extLst>
      <p:ext uri="{BB962C8B-B14F-4D97-AF65-F5344CB8AC3E}">
        <p14:creationId xmlns:p14="http://schemas.microsoft.com/office/powerpoint/2010/main" val="15338866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9">
            <a:extLst>
              <a:ext uri="{FF2B5EF4-FFF2-40B4-BE49-F238E27FC236}">
                <a16:creationId xmlns="" xmlns:a16="http://schemas.microsoft.com/office/drawing/2014/main" id="{0B96ABED-DB41-410B-A604-C06F86EA7584}"/>
              </a:ext>
            </a:extLst>
          </p:cNvPr>
          <p:cNvGrpSpPr/>
          <p:nvPr/>
        </p:nvGrpSpPr>
        <p:grpSpPr>
          <a:xfrm>
            <a:off x="3626636" y="1405826"/>
            <a:ext cx="4686092" cy="4456335"/>
            <a:chOff x="7006340" y="1423936"/>
            <a:chExt cx="5099455" cy="5103211"/>
          </a:xfrm>
        </p:grpSpPr>
        <p:sp>
          <p:nvSpPr>
            <p:cNvPr id="5" name="Elipse 3">
              <a:extLst>
                <a:ext uri="{FF2B5EF4-FFF2-40B4-BE49-F238E27FC236}">
                  <a16:creationId xmlns="" xmlns:a16="http://schemas.microsoft.com/office/drawing/2014/main" id="{78EA9474-9E04-44C4-9E19-67FD40FBA058}"/>
                </a:ext>
              </a:extLst>
            </p:cNvPr>
            <p:cNvSpPr>
              <a:spLocks noChangeAspect="1"/>
            </p:cNvSpPr>
            <p:nvPr/>
          </p:nvSpPr>
          <p:spPr>
            <a:xfrm>
              <a:off x="7006340" y="1423936"/>
              <a:ext cx="5099455" cy="509945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6" name="Elipse 4">
              <a:extLst>
                <a:ext uri="{FF2B5EF4-FFF2-40B4-BE49-F238E27FC236}">
                  <a16:creationId xmlns="" xmlns:a16="http://schemas.microsoft.com/office/drawing/2014/main" id="{DA23CE7C-64D2-4FF1-83C3-4920F0AD635C}"/>
                </a:ext>
              </a:extLst>
            </p:cNvPr>
            <p:cNvSpPr>
              <a:spLocks noChangeAspect="1"/>
            </p:cNvSpPr>
            <p:nvPr/>
          </p:nvSpPr>
          <p:spPr>
            <a:xfrm>
              <a:off x="7361718" y="2479686"/>
              <a:ext cx="4307188" cy="404746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7" name="Elipse 5">
              <a:extLst>
                <a:ext uri="{FF2B5EF4-FFF2-40B4-BE49-F238E27FC236}">
                  <a16:creationId xmlns="" xmlns:a16="http://schemas.microsoft.com/office/drawing/2014/main" id="{BDF2AACA-BD34-40AD-9FDE-4F93EBB4342D}"/>
                </a:ext>
              </a:extLst>
            </p:cNvPr>
            <p:cNvSpPr>
              <a:spLocks noChangeAspect="1"/>
            </p:cNvSpPr>
            <p:nvPr/>
          </p:nvSpPr>
          <p:spPr>
            <a:xfrm>
              <a:off x="8189878" y="3987278"/>
              <a:ext cx="2732377" cy="253799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8" name="CaixaDeTexto 10">
              <a:extLst>
                <a:ext uri="{FF2B5EF4-FFF2-40B4-BE49-F238E27FC236}">
                  <a16:creationId xmlns="" xmlns:a16="http://schemas.microsoft.com/office/drawing/2014/main" id="{51F63BB8-6AA0-41B8-AF42-7EF062B069A1}"/>
                </a:ext>
              </a:extLst>
            </p:cNvPr>
            <p:cNvSpPr txBox="1"/>
            <p:nvPr/>
          </p:nvSpPr>
          <p:spPr>
            <a:xfrm>
              <a:off x="7720067" y="1589713"/>
              <a:ext cx="3671999" cy="800219"/>
            </a:xfrm>
            <a:prstGeom prst="rect">
              <a:avLst/>
            </a:prstGeom>
            <a:noFill/>
          </p:spPr>
          <p:txBody>
            <a:bodyPr wrap="square" rtlCol="0">
              <a:spAutoFit/>
            </a:bodyPr>
            <a:lstStyle/>
            <a:p>
              <a:pPr algn="ctr"/>
              <a:r>
                <a:rPr lang="pt-BR" b="1" dirty="0">
                  <a:solidFill>
                    <a:schemeClr val="bg1"/>
                  </a:solidFill>
                </a:rPr>
                <a:t>Inteligência Artificial</a:t>
              </a:r>
            </a:p>
            <a:p>
              <a:pPr algn="ctr"/>
              <a:r>
                <a:rPr lang="pt-BR" sz="1400" dirty="0">
                  <a:solidFill>
                    <a:schemeClr val="bg1"/>
                  </a:solidFill>
                </a:rPr>
                <a:t>Programas que podem sentir, raciocinar, agir, aprender e se adaptar como humanos</a:t>
              </a:r>
            </a:p>
          </p:txBody>
        </p:sp>
        <p:sp>
          <p:nvSpPr>
            <p:cNvPr id="9" name="CaixaDeTexto 11">
              <a:extLst>
                <a:ext uri="{FF2B5EF4-FFF2-40B4-BE49-F238E27FC236}">
                  <a16:creationId xmlns="" xmlns:a16="http://schemas.microsoft.com/office/drawing/2014/main" id="{DFD039E3-20CE-44F5-92EF-195036537592}"/>
                </a:ext>
              </a:extLst>
            </p:cNvPr>
            <p:cNvSpPr txBox="1"/>
            <p:nvPr/>
          </p:nvSpPr>
          <p:spPr>
            <a:xfrm>
              <a:off x="7901892" y="2847635"/>
              <a:ext cx="3286067" cy="1163095"/>
            </a:xfrm>
            <a:prstGeom prst="rect">
              <a:avLst/>
            </a:prstGeom>
            <a:noFill/>
          </p:spPr>
          <p:txBody>
            <a:bodyPr wrap="square" rtlCol="0">
              <a:spAutoFit/>
            </a:bodyPr>
            <a:lstStyle/>
            <a:p>
              <a:pPr algn="ctr"/>
              <a:r>
                <a:rPr lang="pt-BR" b="1" dirty="0">
                  <a:solidFill>
                    <a:schemeClr val="bg1"/>
                  </a:solidFill>
                </a:rPr>
                <a:t>Aprendizado de Máquina</a:t>
              </a:r>
            </a:p>
            <a:p>
              <a:pPr algn="ctr"/>
              <a:r>
                <a:rPr lang="pt-BR" sz="1400" dirty="0">
                  <a:solidFill>
                    <a:schemeClr val="bg1"/>
                  </a:solidFill>
                </a:rPr>
                <a:t>Algoritmos que permitem que uma máquina aprenda automaticamente sem ser explicitamente programada</a:t>
              </a:r>
            </a:p>
          </p:txBody>
        </p:sp>
        <p:sp>
          <p:nvSpPr>
            <p:cNvPr id="10" name="CaixaDeTexto 12">
              <a:extLst>
                <a:ext uri="{FF2B5EF4-FFF2-40B4-BE49-F238E27FC236}">
                  <a16:creationId xmlns="" xmlns:a16="http://schemas.microsoft.com/office/drawing/2014/main" id="{2BA92F8A-1455-40AE-B18C-EA6C3DE256D6}"/>
                </a:ext>
              </a:extLst>
            </p:cNvPr>
            <p:cNvSpPr txBox="1"/>
            <p:nvPr/>
          </p:nvSpPr>
          <p:spPr>
            <a:xfrm>
              <a:off x="8319235" y="4182525"/>
              <a:ext cx="2511974" cy="1015663"/>
            </a:xfrm>
            <a:prstGeom prst="rect">
              <a:avLst/>
            </a:prstGeom>
            <a:noFill/>
          </p:spPr>
          <p:txBody>
            <a:bodyPr wrap="square" rtlCol="0">
              <a:spAutoFit/>
            </a:bodyPr>
            <a:lstStyle/>
            <a:p>
              <a:pPr algn="ctr"/>
              <a:r>
                <a:rPr lang="pt-BR" b="1" dirty="0">
                  <a:solidFill>
                    <a:schemeClr val="bg1"/>
                  </a:solidFill>
                </a:rPr>
                <a:t>Redes Neurais Artificiais</a:t>
              </a:r>
            </a:p>
            <a:p>
              <a:pPr algn="ctr"/>
              <a:r>
                <a:rPr lang="pt-BR" sz="1400" dirty="0" err="1">
                  <a:solidFill>
                    <a:schemeClr val="bg1"/>
                  </a:solidFill>
                </a:rPr>
                <a:t>Multilayer</a:t>
              </a:r>
              <a:r>
                <a:rPr lang="pt-BR" sz="1400" dirty="0">
                  <a:solidFill>
                    <a:schemeClr val="bg1"/>
                  </a:solidFill>
                </a:rPr>
                <a:t> </a:t>
              </a:r>
              <a:r>
                <a:rPr lang="pt-BR" sz="1400" dirty="0" err="1">
                  <a:solidFill>
                    <a:schemeClr val="bg1"/>
                  </a:solidFill>
                </a:rPr>
                <a:t>perceptron</a:t>
              </a:r>
              <a:r>
                <a:rPr lang="pt-BR" sz="1400" dirty="0">
                  <a:solidFill>
                    <a:schemeClr val="bg1"/>
                  </a:solidFill>
                </a:rPr>
                <a:t>, </a:t>
              </a:r>
              <a:r>
                <a:rPr lang="pt-BR" sz="1400" dirty="0" err="1">
                  <a:solidFill>
                    <a:schemeClr val="bg1"/>
                  </a:solidFill>
                </a:rPr>
                <a:t>Convolutional</a:t>
              </a:r>
              <a:r>
                <a:rPr lang="pt-BR" sz="1400" dirty="0">
                  <a:solidFill>
                    <a:schemeClr val="bg1"/>
                  </a:solidFill>
                </a:rPr>
                <a:t>, </a:t>
              </a:r>
              <a:r>
                <a:rPr lang="pt-BR" sz="1400" dirty="0" err="1">
                  <a:solidFill>
                    <a:schemeClr val="bg1"/>
                  </a:solidFill>
                </a:rPr>
                <a:t>Recursive</a:t>
              </a:r>
              <a:r>
                <a:rPr lang="pt-BR" sz="1400" dirty="0">
                  <a:solidFill>
                    <a:schemeClr val="bg1"/>
                  </a:solidFill>
                </a:rPr>
                <a:t> Networks, etc.</a:t>
              </a:r>
            </a:p>
          </p:txBody>
        </p:sp>
      </p:grpSp>
    </p:spTree>
    <p:extLst>
      <p:ext uri="{BB962C8B-B14F-4D97-AF65-F5344CB8AC3E}">
        <p14:creationId xmlns:p14="http://schemas.microsoft.com/office/powerpoint/2010/main" val="40265351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2393319" y="1251204"/>
            <a:ext cx="3470286" cy="4179291"/>
            <a:chOff x="2393319" y="1251204"/>
            <a:chExt cx="3470286" cy="4179291"/>
          </a:xfrm>
        </p:grpSpPr>
        <p:sp>
          <p:nvSpPr>
            <p:cNvPr id="4" name="Rectangle 3"/>
            <p:cNvSpPr/>
            <p:nvPr/>
          </p:nvSpPr>
          <p:spPr>
            <a:xfrm>
              <a:off x="3849753" y="1709527"/>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Inicialização</a:t>
              </a:r>
              <a:endParaRPr lang="pt-BR" dirty="0">
                <a:solidFill>
                  <a:schemeClr val="tx1"/>
                </a:solidFill>
              </a:endParaRPr>
            </a:p>
          </p:txBody>
        </p:sp>
        <p:sp>
          <p:nvSpPr>
            <p:cNvPr id="5" name="Rectangle 4"/>
            <p:cNvSpPr/>
            <p:nvPr/>
          </p:nvSpPr>
          <p:spPr>
            <a:xfrm>
              <a:off x="3849755" y="2534476"/>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Seleção</a:t>
              </a:r>
              <a:endParaRPr lang="pt-BR" dirty="0">
                <a:solidFill>
                  <a:schemeClr val="tx1"/>
                </a:solidFill>
              </a:endParaRPr>
            </a:p>
          </p:txBody>
        </p:sp>
        <p:cxnSp>
          <p:nvCxnSpPr>
            <p:cNvPr id="9" name="Straight Arrow Connector 8"/>
            <p:cNvCxnSpPr>
              <a:stCxn id="4" idx="2"/>
              <a:endCxn id="5" idx="0"/>
            </p:cNvCxnSpPr>
            <p:nvPr/>
          </p:nvCxnSpPr>
          <p:spPr>
            <a:xfrm>
              <a:off x="4518988" y="2213110"/>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Diamond 16"/>
            <p:cNvSpPr/>
            <p:nvPr/>
          </p:nvSpPr>
          <p:spPr>
            <a:xfrm>
              <a:off x="4254356" y="3361498"/>
              <a:ext cx="529262" cy="419099"/>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18" name="Straight Arrow Connector 17"/>
            <p:cNvCxnSpPr>
              <a:endCxn id="17" idx="0"/>
            </p:cNvCxnSpPr>
            <p:nvPr/>
          </p:nvCxnSpPr>
          <p:spPr>
            <a:xfrm flipH="1">
              <a:off x="4518987" y="3040132"/>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514722" y="3671076"/>
              <a:ext cx="1006121" cy="430887"/>
            </a:xfrm>
            <a:prstGeom prst="rect">
              <a:avLst/>
            </a:prstGeom>
          </p:spPr>
          <p:txBody>
            <a:bodyPr wrap="square">
              <a:spAutoFit/>
            </a:bodyPr>
            <a:lstStyle/>
            <a:p>
              <a:pPr algn="ctr"/>
              <a:r>
                <a:rPr lang="pt-BR" sz="1100" dirty="0" smtClean="0"/>
                <a:t>critério </a:t>
              </a:r>
              <a:r>
                <a:rPr lang="pt-BR" sz="1100" dirty="0"/>
                <a:t>de </a:t>
              </a:r>
              <a:r>
                <a:rPr lang="pt-BR" sz="1100" dirty="0" smtClean="0"/>
                <a:t>parada = false</a:t>
              </a:r>
              <a:endParaRPr lang="pt-BR" sz="1100" dirty="0"/>
            </a:p>
          </p:txBody>
        </p:sp>
        <p:sp>
          <p:nvSpPr>
            <p:cNvPr id="30" name="Flowchart: Connector 29"/>
            <p:cNvSpPr/>
            <p:nvPr/>
          </p:nvSpPr>
          <p:spPr>
            <a:xfrm>
              <a:off x="5287408" y="3499047"/>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p:cNvSpPr/>
            <p:nvPr/>
          </p:nvSpPr>
          <p:spPr>
            <a:xfrm>
              <a:off x="4779824" y="3104160"/>
              <a:ext cx="1083781" cy="430887"/>
            </a:xfrm>
            <a:prstGeom prst="rect">
              <a:avLst/>
            </a:prstGeom>
          </p:spPr>
          <p:txBody>
            <a:bodyPr wrap="square">
              <a:spAutoFit/>
            </a:bodyPr>
            <a:lstStyle/>
            <a:p>
              <a:pPr algn="ctr"/>
              <a:r>
                <a:rPr lang="pt-BR" sz="1100" dirty="0" smtClean="0"/>
                <a:t>critério </a:t>
              </a:r>
              <a:r>
                <a:rPr lang="pt-BR" sz="1100" dirty="0"/>
                <a:t>de </a:t>
              </a:r>
              <a:r>
                <a:rPr lang="pt-BR" sz="1100" dirty="0" smtClean="0"/>
                <a:t>parada = </a:t>
              </a:r>
              <a:r>
                <a:rPr lang="pt-BR" sz="1100" dirty="0" err="1" smtClean="0"/>
                <a:t>true</a:t>
              </a:r>
              <a:endParaRPr lang="pt-BR" sz="1100" dirty="0"/>
            </a:p>
          </p:txBody>
        </p:sp>
        <p:sp>
          <p:nvSpPr>
            <p:cNvPr id="33" name="Flowchart: Connector 32"/>
            <p:cNvSpPr/>
            <p:nvPr/>
          </p:nvSpPr>
          <p:spPr>
            <a:xfrm>
              <a:off x="4442722" y="1251204"/>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Straight Arrow Connector 33"/>
            <p:cNvCxnSpPr/>
            <p:nvPr/>
          </p:nvCxnSpPr>
          <p:spPr>
            <a:xfrm flipH="1">
              <a:off x="4514722" y="1402184"/>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ular Callout 34"/>
            <p:cNvSpPr/>
            <p:nvPr/>
          </p:nvSpPr>
          <p:spPr>
            <a:xfrm>
              <a:off x="2393319" y="1297052"/>
              <a:ext cx="1123950" cy="824949"/>
            </a:xfrm>
            <a:prstGeom prst="wedgeRectCallout">
              <a:avLst>
                <a:gd name="adj1" fmla="val 74001"/>
                <a:gd name="adj2" fmla="val 3132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Indivíduos com diferentes características</a:t>
              </a:r>
              <a:endParaRPr lang="pt-BR" sz="1200" dirty="0">
                <a:solidFill>
                  <a:schemeClr val="tx1"/>
                </a:solidFill>
              </a:endParaRPr>
            </a:p>
          </p:txBody>
        </p:sp>
        <p:sp>
          <p:nvSpPr>
            <p:cNvPr id="37" name="Rectangular Callout 36"/>
            <p:cNvSpPr/>
            <p:nvPr/>
          </p:nvSpPr>
          <p:spPr>
            <a:xfrm>
              <a:off x="2393319" y="2373792"/>
              <a:ext cx="1123950" cy="1297284"/>
            </a:xfrm>
            <a:prstGeom prst="wedgeRectCallout">
              <a:avLst>
                <a:gd name="adj1" fmla="val 75696"/>
                <a:gd name="adj2" fmla="val -2357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Função </a:t>
              </a:r>
              <a:r>
                <a:rPr lang="pt-BR" sz="1200" dirty="0">
                  <a:solidFill>
                    <a:schemeClr val="tx1"/>
                  </a:solidFill>
                </a:rPr>
                <a:t>de aptidão </a:t>
              </a:r>
              <a:r>
                <a:rPr lang="pt-BR" sz="1200" dirty="0" smtClean="0">
                  <a:solidFill>
                    <a:schemeClr val="tx1"/>
                  </a:solidFill>
                </a:rPr>
                <a:t>seleciona os melhores indivíduos para próxima geração</a:t>
              </a:r>
              <a:endParaRPr lang="pt-BR" sz="1200" dirty="0">
                <a:solidFill>
                  <a:schemeClr val="tx1"/>
                </a:solidFill>
              </a:endParaRPr>
            </a:p>
          </p:txBody>
        </p:sp>
        <p:sp>
          <p:nvSpPr>
            <p:cNvPr id="38" name="Rectangle 37"/>
            <p:cNvSpPr/>
            <p:nvPr/>
          </p:nvSpPr>
          <p:spPr>
            <a:xfrm>
              <a:off x="3859278" y="4101963"/>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Cruzamento</a:t>
              </a:r>
              <a:endParaRPr lang="pt-BR" dirty="0">
                <a:solidFill>
                  <a:schemeClr val="tx1"/>
                </a:solidFill>
              </a:endParaRPr>
            </a:p>
          </p:txBody>
        </p:sp>
        <p:sp>
          <p:nvSpPr>
            <p:cNvPr id="39" name="Rectangle 38"/>
            <p:cNvSpPr/>
            <p:nvPr/>
          </p:nvSpPr>
          <p:spPr>
            <a:xfrm>
              <a:off x="3859278" y="4926912"/>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Mutação</a:t>
              </a:r>
              <a:endParaRPr lang="pt-BR" dirty="0">
                <a:solidFill>
                  <a:schemeClr val="tx1"/>
                </a:solidFill>
              </a:endParaRPr>
            </a:p>
          </p:txBody>
        </p:sp>
        <p:cxnSp>
          <p:nvCxnSpPr>
            <p:cNvPr id="40" name="Straight Arrow Connector 39"/>
            <p:cNvCxnSpPr>
              <a:endCxn id="38" idx="0"/>
            </p:cNvCxnSpPr>
            <p:nvPr/>
          </p:nvCxnSpPr>
          <p:spPr>
            <a:xfrm flipH="1">
              <a:off x="4528513" y="3780597"/>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8" idx="2"/>
              <a:endCxn id="39" idx="0"/>
            </p:cNvCxnSpPr>
            <p:nvPr/>
          </p:nvCxnSpPr>
          <p:spPr>
            <a:xfrm>
              <a:off x="4528513" y="4605546"/>
              <a:ext cx="0"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2"/>
            </p:cNvCxnSpPr>
            <p:nvPr/>
          </p:nvCxnSpPr>
          <p:spPr>
            <a:xfrm>
              <a:off x="4793142" y="3571047"/>
              <a:ext cx="4942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39" idx="3"/>
              <a:endCxn id="5" idx="3"/>
            </p:cNvCxnSpPr>
            <p:nvPr/>
          </p:nvCxnSpPr>
          <p:spPr>
            <a:xfrm flipH="1" flipV="1">
              <a:off x="5188224" y="2786268"/>
              <a:ext cx="9523" cy="2392436"/>
            </a:xfrm>
            <a:prstGeom prst="bentConnector3">
              <a:avLst>
                <a:gd name="adj1" fmla="val -90018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0602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 xmlns:a16="http://schemas.microsoft.com/office/drawing/2014/main" id="{C04549A7-FF67-48B8-B0EE-75CF43A83803}"/>
              </a:ext>
            </a:extLst>
          </p:cNvPr>
          <p:cNvSpPr>
            <a:spLocks noGrp="1"/>
          </p:cNvSpPr>
          <p:nvPr>
            <p:ph idx="1"/>
          </p:nvPr>
        </p:nvSpPr>
        <p:spPr>
          <a:xfrm>
            <a:off x="838200" y="1515292"/>
            <a:ext cx="10515600" cy="3437770"/>
          </a:xfrm>
        </p:spPr>
        <p:txBody>
          <a:bodyPr>
            <a:normAutofit fontScale="92500"/>
          </a:bodyPr>
          <a:lstStyle/>
          <a:p>
            <a:r>
              <a:rPr lang="pt-BR" b="1" dirty="0"/>
              <a:t>Pesquisa</a:t>
            </a:r>
            <a:r>
              <a:rPr lang="pt-BR" dirty="0"/>
              <a:t>: algoritmos de ML tem </a:t>
            </a:r>
            <a:r>
              <a:rPr lang="pt-BR" dirty="0" smtClean="0"/>
              <a:t>um grande potencial </a:t>
            </a:r>
            <a:r>
              <a:rPr lang="pt-BR" dirty="0"/>
              <a:t>para solucionar problemas em várias áreas tais como a de jogos, transportes, segurança, saúde, tecnologia, varejo, finanças, etc. Portanto, o emprego de ML em problemas destas áreas pode gerar pesquisas inovadoras.</a:t>
            </a:r>
          </a:p>
          <a:p>
            <a:pPr lvl="1"/>
            <a:r>
              <a:rPr lang="pt-BR" dirty="0"/>
              <a:t>Já se prevê que ML terá um papel importante no desenvolvimento da próxima geração de redes </a:t>
            </a:r>
            <a:r>
              <a:rPr lang="pt-BR" dirty="0" smtClean="0"/>
              <a:t>móveis e sem-fio </a:t>
            </a:r>
            <a:r>
              <a:rPr lang="pt-BR" dirty="0"/>
              <a:t>(e.g., 6G</a:t>
            </a:r>
            <a:r>
              <a:rPr lang="pt-BR" dirty="0" smtClean="0"/>
              <a:t>).</a:t>
            </a:r>
            <a:endParaRPr lang="pt-BR" b="1" dirty="0" smtClean="0"/>
          </a:p>
          <a:p>
            <a:r>
              <a:rPr lang="pt-BR" b="1" dirty="0" smtClean="0"/>
              <a:t>Emprego</a:t>
            </a:r>
            <a:r>
              <a:rPr lang="pt-BR" dirty="0"/>
              <a:t>: grandes companhias (e.g., Google, Facebook, Amazon, etc.) usam </a:t>
            </a:r>
            <a:r>
              <a:rPr lang="pt-BR" dirty="0" smtClean="0"/>
              <a:t>ML </a:t>
            </a:r>
            <a:r>
              <a:rPr lang="pt-BR" dirty="0"/>
              <a:t>para resolver os mais diversos tipos de problemas e assim </a:t>
            </a:r>
            <a:r>
              <a:rPr lang="pt-BR" dirty="0" smtClean="0"/>
              <a:t>aumentarem </a:t>
            </a:r>
            <a:r>
              <a:rPr lang="pt-BR" dirty="0"/>
              <a:t>sua eficiência/lucros</a:t>
            </a:r>
            <a:r>
              <a:rPr lang="pt-BR" dirty="0" smtClean="0"/>
              <a:t>.</a:t>
            </a:r>
            <a:endParaRPr lang="pt-BR" dirty="0"/>
          </a:p>
        </p:txBody>
      </p:sp>
      <p:pic>
        <p:nvPicPr>
          <p:cNvPr id="2050" name="Picture 2" descr="Image result for facebook">
            <a:extLst>
              <a:ext uri="{FF2B5EF4-FFF2-40B4-BE49-F238E27FC236}">
                <a16:creationId xmlns="" xmlns:a16="http://schemas.microsoft.com/office/drawing/2014/main" id="{629596EE-D27E-4FA4-917F-4B2F4A295C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886" t="35416" r="27236" b="36012"/>
          <a:stretch/>
        </p:blipFill>
        <p:spPr bwMode="auto">
          <a:xfrm>
            <a:off x="471737" y="5248872"/>
            <a:ext cx="1282392" cy="4572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google">
            <a:extLst>
              <a:ext uri="{FF2B5EF4-FFF2-40B4-BE49-F238E27FC236}">
                <a16:creationId xmlns="" xmlns:a16="http://schemas.microsoft.com/office/drawing/2014/main" id="{438DFBB1-BCAF-4232-8212-13512A523B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152" t="30120" r="22993" b="25681"/>
          <a:stretch/>
        </p:blipFill>
        <p:spPr bwMode="auto">
          <a:xfrm>
            <a:off x="718078" y="6134034"/>
            <a:ext cx="166153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mazon">
            <a:extLst>
              <a:ext uri="{FF2B5EF4-FFF2-40B4-BE49-F238E27FC236}">
                <a16:creationId xmlns="" xmlns:a16="http://schemas.microsoft.com/office/drawing/2014/main" id="{0F346A9F-5169-48E9-BC8D-A7A5601546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108" t="34383" r="8201" b="34383"/>
          <a:stretch/>
        </p:blipFill>
        <p:spPr bwMode="auto">
          <a:xfrm>
            <a:off x="2003894" y="5222814"/>
            <a:ext cx="175074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IBM">
            <a:extLst>
              <a:ext uri="{FF2B5EF4-FFF2-40B4-BE49-F238E27FC236}">
                <a16:creationId xmlns="" xmlns:a16="http://schemas.microsoft.com/office/drawing/2014/main" id="{F4203440-F9CD-4A35-AECB-4F9069DDD8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9265" y="6044250"/>
            <a:ext cx="1564308" cy="62572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icrosoft">
            <a:extLst>
              <a:ext uri="{FF2B5EF4-FFF2-40B4-BE49-F238E27FC236}">
                <a16:creationId xmlns="" xmlns:a16="http://schemas.microsoft.com/office/drawing/2014/main" id="{889DF1D8-7481-4A46-9FD7-52BAF8D9886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53" t="31200" r="10127" b="29116"/>
          <a:stretch/>
        </p:blipFill>
        <p:spPr bwMode="auto">
          <a:xfrm>
            <a:off x="4031922" y="5105114"/>
            <a:ext cx="2233381" cy="63503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nvidia">
            <a:extLst>
              <a:ext uri="{FF2B5EF4-FFF2-40B4-BE49-F238E27FC236}">
                <a16:creationId xmlns="" xmlns:a16="http://schemas.microsoft.com/office/drawing/2014/main" id="{62F81BFB-278E-4928-A70C-E7AC83E93D8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63553" y="6119350"/>
            <a:ext cx="2397861" cy="44014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apple">
            <a:extLst>
              <a:ext uri="{FF2B5EF4-FFF2-40B4-BE49-F238E27FC236}">
                <a16:creationId xmlns="" xmlns:a16="http://schemas.microsoft.com/office/drawing/2014/main" id="{E6493393-D074-45B9-BE4A-3BA74917894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552" t="26657" r="40708" b="30228"/>
          <a:stretch/>
        </p:blipFill>
        <p:spPr bwMode="auto">
          <a:xfrm>
            <a:off x="6573256" y="5087937"/>
            <a:ext cx="582884" cy="6693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result for baidu">
            <a:extLst>
              <a:ext uri="{FF2B5EF4-FFF2-40B4-BE49-F238E27FC236}">
                <a16:creationId xmlns="" xmlns:a16="http://schemas.microsoft.com/office/drawing/2014/main" id="{D995E053-2A75-4A0F-81A8-28CEE3F8C2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17170" y="5908064"/>
            <a:ext cx="2233381" cy="7619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ericsson logo">
            <a:extLst>
              <a:ext uri="{FF2B5EF4-FFF2-40B4-BE49-F238E27FC236}">
                <a16:creationId xmlns="" xmlns:a16="http://schemas.microsoft.com/office/drawing/2014/main" id="{D2E42DB6-DBED-40AD-BE13-35A32055159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152131" y="5791674"/>
            <a:ext cx="899047" cy="7866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qualcomm logo">
            <a:extLst>
              <a:ext uri="{FF2B5EF4-FFF2-40B4-BE49-F238E27FC236}">
                <a16:creationId xmlns="" xmlns:a16="http://schemas.microsoft.com/office/drawing/2014/main" id="{16E08342-ACB0-45D6-9003-A412614BF63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1486" t="28911" r="9544" b="27731"/>
          <a:stretch/>
        </p:blipFill>
        <p:spPr bwMode="auto">
          <a:xfrm>
            <a:off x="8966006" y="5131995"/>
            <a:ext cx="2738010" cy="5740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huawei logo">
            <a:extLst>
              <a:ext uri="{FF2B5EF4-FFF2-40B4-BE49-F238E27FC236}">
                <a16:creationId xmlns="" xmlns:a16="http://schemas.microsoft.com/office/drawing/2014/main" id="{4D4C2FC0-11E7-423E-ADFE-E40E3FBE955B}"/>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678824" y="4974789"/>
            <a:ext cx="776224" cy="786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52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a:t>
            </a:r>
            <a:endParaRPr lang="pt-BR" dirty="0"/>
          </a:p>
        </p:txBody>
      </p:sp>
      <p:sp>
        <p:nvSpPr>
          <p:cNvPr id="3" name="Espaço Reservado para Conteúdo 2">
            <a:extLst>
              <a:ext uri="{FF2B5EF4-FFF2-40B4-BE49-F238E27FC236}">
                <a16:creationId xmlns="" xmlns:a16="http://schemas.microsoft.com/office/drawing/2014/main" id="{24C18954-F9B7-41B9-A96D-978A06BDF15B}"/>
              </a:ext>
            </a:extLst>
          </p:cNvPr>
          <p:cNvSpPr>
            <a:spLocks noGrp="1"/>
          </p:cNvSpPr>
          <p:nvPr>
            <p:ph idx="1"/>
          </p:nvPr>
        </p:nvSpPr>
        <p:spPr>
          <a:xfrm>
            <a:off x="838198" y="1690687"/>
            <a:ext cx="8634985" cy="5056468"/>
          </a:xfrm>
        </p:spPr>
        <p:txBody>
          <a:bodyPr>
            <a:normAutofit fontScale="92500" lnSpcReduction="20000"/>
          </a:bodyPr>
          <a:lstStyle/>
          <a:p>
            <a:pPr marL="171450" lvl="0" indent="-171450">
              <a:lnSpc>
                <a:spcPct val="100000"/>
              </a:lnSpc>
              <a:spcBef>
                <a:spcPts val="0"/>
              </a:spcBef>
              <a:defRPr/>
            </a:pPr>
            <a:r>
              <a:rPr lang="pt-BR" dirty="0"/>
              <a:t>A ideia de criar uma máquina </a:t>
            </a:r>
            <a:r>
              <a:rPr lang="pt-BR" dirty="0" smtClean="0"/>
              <a:t>pensante que </a:t>
            </a:r>
            <a:r>
              <a:rPr lang="pt-BR" dirty="0"/>
              <a:t>imitasse as habilidades humanas é muito antiga, remontando à Grécia antiga.</a:t>
            </a:r>
          </a:p>
          <a:p>
            <a:pPr marL="171450" indent="-171450"/>
            <a:r>
              <a:rPr lang="pt-BR" b="1" dirty="0"/>
              <a:t>Mitologia grega</a:t>
            </a:r>
            <a:r>
              <a:rPr lang="pt-BR" dirty="0"/>
              <a:t>: Talos, um autômato (máquina que realiza ações que lembram humanos ou animais) criado para proteger a princesa Europa de </a:t>
            </a:r>
            <a:r>
              <a:rPr lang="pt-BR" dirty="0" smtClean="0"/>
              <a:t>Creta de invasores.</a:t>
            </a:r>
            <a:endParaRPr lang="pt-BR" dirty="0"/>
          </a:p>
          <a:p>
            <a:pPr marL="171450" indent="-171450"/>
            <a:r>
              <a:rPr lang="pt-BR" b="1" dirty="0"/>
              <a:t>300 A.C.</a:t>
            </a:r>
            <a:r>
              <a:rPr lang="pt-BR" dirty="0"/>
              <a:t>: Aristóteles almejava substituir a mão-de-obra escrava por objetos autônomos.</a:t>
            </a:r>
          </a:p>
          <a:p>
            <a:pPr marL="171450" indent="-171450"/>
            <a:r>
              <a:rPr lang="pt-BR" b="1" dirty="0" smtClean="0"/>
              <a:t>1822</a:t>
            </a:r>
            <a:r>
              <a:rPr lang="pt-BR" dirty="0"/>
              <a:t>: Charles Babbage cria os primeiros computadores mecânicos, as </a:t>
            </a:r>
            <a:r>
              <a:rPr lang="pt-BR" i="1" dirty="0"/>
              <a:t>máquinas diferencial</a:t>
            </a:r>
            <a:r>
              <a:rPr lang="pt-BR" dirty="0"/>
              <a:t> e </a:t>
            </a:r>
            <a:r>
              <a:rPr lang="pt-BR" i="1" dirty="0"/>
              <a:t>analítica</a:t>
            </a:r>
            <a:r>
              <a:rPr lang="pt-BR" dirty="0"/>
              <a:t>, se tornando o “</a:t>
            </a:r>
            <a:r>
              <a:rPr lang="pt-BR" i="1" dirty="0"/>
              <a:t>pai dos computadores</a:t>
            </a:r>
            <a:r>
              <a:rPr lang="pt-BR" dirty="0"/>
              <a:t>”.</a:t>
            </a:r>
          </a:p>
          <a:p>
            <a:pPr marL="171450" indent="-171450"/>
            <a:r>
              <a:rPr lang="pt-BR" b="1" dirty="0"/>
              <a:t>1837</a:t>
            </a:r>
            <a:r>
              <a:rPr lang="pt-BR" dirty="0"/>
              <a:t>: Ada Lovelace escreve o primeiro programa de computador para a </a:t>
            </a:r>
            <a:r>
              <a:rPr lang="pt-BR" i="1" dirty="0"/>
              <a:t>máquina analítica </a:t>
            </a:r>
            <a:r>
              <a:rPr lang="pt-BR" dirty="0"/>
              <a:t>de Babbage, se tornando a primeira “</a:t>
            </a:r>
            <a:r>
              <a:rPr lang="pt-BR" i="1" dirty="0"/>
              <a:t>programadora</a:t>
            </a:r>
            <a:r>
              <a:rPr lang="pt-BR" dirty="0" smtClean="0"/>
              <a:t>” conhecida.</a:t>
            </a:r>
            <a:endParaRPr lang="pt-BR" dirty="0"/>
          </a:p>
        </p:txBody>
      </p:sp>
      <p:pic>
        <p:nvPicPr>
          <p:cNvPr id="5" name="Picture 2" descr="https://upload.wikimedia.org/wikipedia/commons/thumb/c/c8/Didrachm_Phaistos_obverse_CdM.jpg/220px-Didrachm_Phaistos_obverse_CdM.jpg">
            <a:extLst>
              <a:ext uri="{FF2B5EF4-FFF2-40B4-BE49-F238E27FC236}">
                <a16:creationId xmlns="" xmlns:a16="http://schemas.microsoft.com/office/drawing/2014/main" id="{9D218B96-7A21-499E-99B6-19EB05FAEF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0441" y="234953"/>
            <a:ext cx="1340732" cy="134073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aristóteles">
            <a:extLst>
              <a:ext uri="{FF2B5EF4-FFF2-40B4-BE49-F238E27FC236}">
                <a16:creationId xmlns="" xmlns:a16="http://schemas.microsoft.com/office/drawing/2014/main" id="{09521744-DEBA-49C0-B0C9-A478A186E4B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28026" y="1532634"/>
            <a:ext cx="1108034" cy="16084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ada lovelace">
            <a:extLst>
              <a:ext uri="{FF2B5EF4-FFF2-40B4-BE49-F238E27FC236}">
                <a16:creationId xmlns="" xmlns:a16="http://schemas.microsoft.com/office/drawing/2014/main" id="{6701E341-F08C-4B7C-83E6-81D393E53A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2060" y="3484806"/>
            <a:ext cx="1238225" cy="123822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www.biografiasyvidas.com/biografia/b/fotos/babbage_2.jpg">
            <a:extLst>
              <a:ext uri="{FF2B5EF4-FFF2-40B4-BE49-F238E27FC236}">
                <a16:creationId xmlns="" xmlns:a16="http://schemas.microsoft.com/office/drawing/2014/main" id="{D4EAB289-8CAC-4ABF-B285-D83ABB55D30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28026" y="5099786"/>
            <a:ext cx="1278779" cy="1647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5192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 </a:t>
            </a:r>
            <a:r>
              <a:rPr lang="pt-BR" dirty="0"/>
              <a:t>(continuação)</a:t>
            </a:r>
          </a:p>
        </p:txBody>
      </p:sp>
      <p:sp>
        <p:nvSpPr>
          <p:cNvPr id="3" name="Espaço Reservado para Conteúdo 2">
            <a:extLst>
              <a:ext uri="{FF2B5EF4-FFF2-40B4-BE49-F238E27FC236}">
                <a16:creationId xmlns="" xmlns:a16="http://schemas.microsoft.com/office/drawing/2014/main" id="{24C18954-F9B7-41B9-A96D-978A06BDF15B}"/>
              </a:ext>
            </a:extLst>
          </p:cNvPr>
          <p:cNvSpPr>
            <a:spLocks noGrp="1"/>
          </p:cNvSpPr>
          <p:nvPr>
            <p:ph idx="1"/>
          </p:nvPr>
        </p:nvSpPr>
        <p:spPr>
          <a:xfrm>
            <a:off x="838198" y="1690687"/>
            <a:ext cx="8215441" cy="5098587"/>
          </a:xfrm>
        </p:spPr>
        <p:txBody>
          <a:bodyPr>
            <a:normAutofit fontScale="92500" lnSpcReduction="10000"/>
          </a:bodyPr>
          <a:lstStyle/>
          <a:p>
            <a:pPr marL="171450" indent="-171450"/>
            <a:r>
              <a:rPr lang="pt-BR" b="1" dirty="0" smtClean="0"/>
              <a:t>1847</a:t>
            </a:r>
            <a:r>
              <a:rPr lang="pt-BR" dirty="0" smtClean="0"/>
              <a:t>: George Boole cria a lógica booleana, lançando as bases para a era da informação.</a:t>
            </a:r>
          </a:p>
          <a:p>
            <a:pPr marL="171450" indent="-171450"/>
            <a:r>
              <a:rPr lang="pt-BR" b="1" dirty="0" smtClean="0"/>
              <a:t>1943</a:t>
            </a:r>
            <a:r>
              <a:rPr lang="pt-BR" dirty="0" smtClean="0"/>
              <a:t>: McCulloch e Pitts propõem um modelo matemático para o funcionamento de um neurônio. Lançando as bases para a criação das redes neurais artificiais.</a:t>
            </a:r>
          </a:p>
          <a:p>
            <a:pPr marL="171450" indent="-171450"/>
            <a:r>
              <a:rPr lang="pt-BR" b="1" dirty="0" smtClean="0"/>
              <a:t>1950</a:t>
            </a:r>
            <a:r>
              <a:rPr lang="pt-BR" dirty="0" smtClean="0"/>
              <a:t>: Alan Turing cria o “</a:t>
            </a:r>
            <a:r>
              <a:rPr lang="pt-BR" i="1" dirty="0" smtClean="0"/>
              <a:t>teste de Turing</a:t>
            </a:r>
            <a:r>
              <a:rPr lang="pt-BR" dirty="0" smtClean="0"/>
              <a:t>”, que testa a capacidade de uma máquina em exibir comportamento inteligente indistinguível ao de um ser humano.</a:t>
            </a:r>
          </a:p>
          <a:p>
            <a:pPr marL="171450" indent="-171450"/>
            <a:r>
              <a:rPr lang="pt-BR" b="1" dirty="0" smtClean="0"/>
              <a:t>1952</a:t>
            </a:r>
            <a:r>
              <a:rPr lang="pt-BR" dirty="0" smtClean="0"/>
              <a:t>: Arthur Samuel cria o primeiro programa de auto-aprendizagem (que mais tarde seria chamado de </a:t>
            </a:r>
            <a:r>
              <a:rPr lang="pt-BR" i="1" dirty="0" smtClean="0"/>
              <a:t>aprendizado de máquina</a:t>
            </a:r>
            <a:r>
              <a:rPr lang="pt-BR" dirty="0" smtClean="0"/>
              <a:t>) do mundo, o </a:t>
            </a:r>
            <a:r>
              <a:rPr lang="pt-BR" i="1" dirty="0" smtClean="0"/>
              <a:t>Checkers-Player</a:t>
            </a:r>
            <a:r>
              <a:rPr lang="pt-BR" dirty="0" smtClean="0"/>
              <a:t>, sendo a primeira demonstração do conceito de inteligência artificial.</a:t>
            </a:r>
          </a:p>
        </p:txBody>
      </p:sp>
      <p:pic>
        <p:nvPicPr>
          <p:cNvPr id="4" name="Picture 2" descr="Image result for john mccarthy">
            <a:extLst>
              <a:ext uri="{FF2B5EF4-FFF2-40B4-BE49-F238E27FC236}">
                <a16:creationId xmlns="" xmlns:a16="http://schemas.microsoft.com/office/drawing/2014/main" id="{DE19C2DF-8078-4102-B550-A92881BF29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53640" y="5501390"/>
            <a:ext cx="1379513" cy="128788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lan turing">
            <a:extLst>
              <a:ext uri="{FF2B5EF4-FFF2-40B4-BE49-F238E27FC236}">
                <a16:creationId xmlns="" xmlns:a16="http://schemas.microsoft.com/office/drawing/2014/main" id="{0862E423-1136-4EDB-B2A9-B1FA8CD4B82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61110" y="1363032"/>
            <a:ext cx="1115066" cy="148867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ENIAC">
            <a:extLst>
              <a:ext uri="{FF2B5EF4-FFF2-40B4-BE49-F238E27FC236}">
                <a16:creationId xmlns="" xmlns:a16="http://schemas.microsoft.com/office/drawing/2014/main" id="{A7485DFF-FD1A-4CA1-88F9-4E9A4732E5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34170" y="4265853"/>
            <a:ext cx="1473633" cy="110949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perceptron">
            <a:extLst>
              <a:ext uri="{FF2B5EF4-FFF2-40B4-BE49-F238E27FC236}">
                <a16:creationId xmlns="" xmlns:a16="http://schemas.microsoft.com/office/drawing/2014/main" id="{0479D633-174D-4192-A861-8562799275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78098" y="2995878"/>
            <a:ext cx="2510109" cy="107890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eorge Boole | British mathematician | Britannic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02202" y="239080"/>
            <a:ext cx="1130950" cy="1327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3645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 </a:t>
            </a:r>
            <a:r>
              <a:rPr lang="pt-BR" dirty="0"/>
              <a:t>(continuação)</a:t>
            </a:r>
          </a:p>
        </p:txBody>
      </p:sp>
      <p:sp>
        <p:nvSpPr>
          <p:cNvPr id="3" name="Espaço Reservado para Conteúdo 2">
            <a:extLst>
              <a:ext uri="{FF2B5EF4-FFF2-40B4-BE49-F238E27FC236}">
                <a16:creationId xmlns="" xmlns:a16="http://schemas.microsoft.com/office/drawing/2014/main" id="{24C18954-F9B7-41B9-A96D-978A06BDF15B}"/>
              </a:ext>
            </a:extLst>
          </p:cNvPr>
          <p:cNvSpPr>
            <a:spLocks noGrp="1"/>
          </p:cNvSpPr>
          <p:nvPr>
            <p:ph idx="1"/>
          </p:nvPr>
        </p:nvSpPr>
        <p:spPr>
          <a:xfrm>
            <a:off x="838199" y="1690688"/>
            <a:ext cx="8343301" cy="5160111"/>
          </a:xfrm>
        </p:spPr>
        <p:txBody>
          <a:bodyPr>
            <a:normAutofit fontScale="92500" lnSpcReduction="10000"/>
          </a:bodyPr>
          <a:lstStyle/>
          <a:p>
            <a:pPr marL="171450" indent="-171450"/>
            <a:r>
              <a:rPr lang="pt-BR" b="1" dirty="0"/>
              <a:t>1956</a:t>
            </a:r>
            <a:r>
              <a:rPr lang="pt-BR" dirty="0"/>
              <a:t>: Surgimento da área de pesquisa em IA em um workshop no Dartmouth College nos EUA onde o termo IA foi cunhado por John McCarthy</a:t>
            </a:r>
            <a:r>
              <a:rPr lang="pt-BR" dirty="0" smtClean="0"/>
              <a:t>.</a:t>
            </a:r>
            <a:endParaRPr lang="pt-BR" b="1" dirty="0" smtClean="0"/>
          </a:p>
          <a:p>
            <a:pPr marL="171450" indent="-171450"/>
            <a:r>
              <a:rPr lang="pt-BR" b="1" dirty="0" smtClean="0"/>
              <a:t>1958</a:t>
            </a:r>
            <a:r>
              <a:rPr lang="pt-BR" dirty="0"/>
              <a:t>: Frank Rosenblatt cria a primeira rede neural artificial, chamada de </a:t>
            </a:r>
            <a:r>
              <a:rPr lang="pt-BR" i="1" dirty="0"/>
              <a:t>Perceptron</a:t>
            </a:r>
            <a:r>
              <a:rPr lang="pt-BR" dirty="0"/>
              <a:t>.</a:t>
            </a:r>
          </a:p>
          <a:p>
            <a:pPr marL="171450" indent="-171450"/>
            <a:r>
              <a:rPr lang="pt-BR" b="1" dirty="0"/>
              <a:t>1959</a:t>
            </a:r>
            <a:r>
              <a:rPr lang="pt-BR" dirty="0"/>
              <a:t>: Arthur Samuel cunha o termo </a:t>
            </a:r>
            <a:r>
              <a:rPr lang="pt-BR" i="1" dirty="0"/>
              <a:t>Aprendizado de Máquina </a:t>
            </a:r>
            <a:r>
              <a:rPr lang="pt-BR" dirty="0"/>
              <a:t>enquanto trabalhava na IBM.</a:t>
            </a:r>
          </a:p>
          <a:p>
            <a:pPr marL="171450" indent="-171450"/>
            <a:r>
              <a:rPr lang="pt-BR" b="1" dirty="0"/>
              <a:t>1970-1980</a:t>
            </a:r>
            <a:r>
              <a:rPr lang="pt-BR" dirty="0"/>
              <a:t>: Devido a limitação dos computadores da época, IA atravessou alguns </a:t>
            </a:r>
            <a:r>
              <a:rPr lang="pt-BR" b="1" i="1" dirty="0"/>
              <a:t>invernos</a:t>
            </a:r>
            <a:r>
              <a:rPr lang="pt-BR" dirty="0"/>
              <a:t>, i.e., interesse e financiamentos na área diminuíram drasticamente</a:t>
            </a:r>
            <a:r>
              <a:rPr lang="pt-BR" dirty="0" smtClean="0"/>
              <a:t>.</a:t>
            </a:r>
            <a:endParaRPr lang="pt-BR" dirty="0"/>
          </a:p>
          <a:p>
            <a:pPr marL="171450" indent="-171450"/>
            <a:r>
              <a:rPr lang="pt-BR" b="1" dirty="0"/>
              <a:t>1986</a:t>
            </a:r>
            <a:r>
              <a:rPr lang="pt-BR" dirty="0"/>
              <a:t>: Ascensão do aprendizado de máquina: </a:t>
            </a:r>
            <a:r>
              <a:rPr lang="pt-BR" dirty="0" smtClean="0"/>
              <a:t>surgimento de computadores mais poderosos, redes </a:t>
            </a:r>
            <a:r>
              <a:rPr lang="pt-BR" dirty="0"/>
              <a:t>neurais retornam a popularidade </a:t>
            </a:r>
            <a:r>
              <a:rPr lang="pt-BR" dirty="0" smtClean="0"/>
              <a:t>com o algoritmo de </a:t>
            </a:r>
            <a:r>
              <a:rPr lang="pt-BR" b="1" i="1" dirty="0" smtClean="0"/>
              <a:t>backpropagation</a:t>
            </a:r>
            <a:r>
              <a:rPr lang="pt-BR" dirty="0" smtClean="0"/>
              <a:t> e </a:t>
            </a:r>
            <a:r>
              <a:rPr lang="pt-BR" dirty="0"/>
              <a:t>grandes avanços em algoritmos e aplicações de ML</a:t>
            </a:r>
            <a:r>
              <a:rPr lang="pt-BR" dirty="0" smtClean="0"/>
              <a:t>.</a:t>
            </a:r>
            <a:endParaRPr lang="pt-BR" dirty="0"/>
          </a:p>
        </p:txBody>
      </p:sp>
      <p:pic>
        <p:nvPicPr>
          <p:cNvPr id="9" name="Picture 12" descr="Image result for perceptron">
            <a:extLst>
              <a:ext uri="{FF2B5EF4-FFF2-40B4-BE49-F238E27FC236}">
                <a16:creationId xmlns="" xmlns:a16="http://schemas.microsoft.com/office/drawing/2014/main" id="{72F489A9-FB97-4D0C-B0D2-799A234A45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1501" y="203618"/>
            <a:ext cx="2844034" cy="16485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machine learning">
            <a:extLst>
              <a:ext uri="{FF2B5EF4-FFF2-40B4-BE49-F238E27FC236}">
                <a16:creationId xmlns="" xmlns:a16="http://schemas.microsoft.com/office/drawing/2014/main" id="{322770BB-38B5-4500-A6C0-20035CF36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4709" y="2077483"/>
            <a:ext cx="2398122" cy="134294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encrypted-tbn0.gstatic.com/images?q=tbn:ANd9GcQ5wdKDGBpaQixLjeofLa5ZsTlyqhbDumUZDz08Loc4F_Uaq5mI&amp;s">
            <a:extLst>
              <a:ext uri="{FF2B5EF4-FFF2-40B4-BE49-F238E27FC236}">
                <a16:creationId xmlns="" xmlns:a16="http://schemas.microsoft.com/office/drawing/2014/main" id="{60FE6413-125D-4633-93FE-C3E00FB7D85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2166"/>
          <a:stretch/>
        </p:blipFill>
        <p:spPr bwMode="auto">
          <a:xfrm>
            <a:off x="9181501" y="3645721"/>
            <a:ext cx="2371450" cy="13825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rtificial Intelligence in ascens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53684" y="5214205"/>
            <a:ext cx="2171851" cy="1376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290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 </a:t>
            </a:r>
            <a:r>
              <a:rPr lang="pt-BR" dirty="0"/>
              <a:t>(continuação)</a:t>
            </a:r>
          </a:p>
        </p:txBody>
      </p:sp>
      <p:sp>
        <p:nvSpPr>
          <p:cNvPr id="3" name="Espaço Reservado para Conteúdo 2">
            <a:extLst>
              <a:ext uri="{FF2B5EF4-FFF2-40B4-BE49-F238E27FC236}">
                <a16:creationId xmlns="" xmlns:a16="http://schemas.microsoft.com/office/drawing/2014/main" id="{24C18954-F9B7-41B9-A96D-978A06BDF15B}"/>
              </a:ext>
            </a:extLst>
          </p:cNvPr>
          <p:cNvSpPr>
            <a:spLocks noGrp="1"/>
          </p:cNvSpPr>
          <p:nvPr>
            <p:ph idx="1"/>
          </p:nvPr>
        </p:nvSpPr>
        <p:spPr>
          <a:xfrm>
            <a:off x="838199" y="1690688"/>
            <a:ext cx="8513999" cy="4782683"/>
          </a:xfrm>
        </p:spPr>
        <p:txBody>
          <a:bodyPr>
            <a:normAutofit fontScale="92500" lnSpcReduction="20000"/>
          </a:bodyPr>
          <a:lstStyle/>
          <a:p>
            <a:pPr marL="171450" indent="-171450"/>
            <a:r>
              <a:rPr lang="pt-BR" b="1" dirty="0" smtClean="0"/>
              <a:t>1997</a:t>
            </a:r>
            <a:r>
              <a:rPr lang="pt-BR" dirty="0"/>
              <a:t>: O supercomputador da IBM, chamado de </a:t>
            </a:r>
            <a:r>
              <a:rPr lang="pt-BR" i="1" dirty="0"/>
              <a:t>DeepBlue</a:t>
            </a:r>
            <a:r>
              <a:rPr lang="pt-BR" dirty="0"/>
              <a:t>, vence o campeão </a:t>
            </a:r>
            <a:r>
              <a:rPr lang="pt-BR" sz="2700" dirty="0"/>
              <a:t>mundial de xadrez, Garry Kasparov.</a:t>
            </a:r>
          </a:p>
          <a:p>
            <a:pPr marL="171450" indent="-171450"/>
            <a:r>
              <a:rPr lang="pt-BR" sz="2700" b="1" dirty="0" smtClean="0"/>
              <a:t>2009</a:t>
            </a:r>
            <a:r>
              <a:rPr lang="pt-BR" sz="2700" dirty="0"/>
              <a:t>: </a:t>
            </a:r>
            <a:r>
              <a:rPr lang="pt-BR" sz="2700" dirty="0" smtClean="0"/>
              <a:t>O Google </a:t>
            </a:r>
            <a:r>
              <a:rPr lang="pt-BR" sz="2700" dirty="0"/>
              <a:t>constrói o primeiro carro autônomo que </a:t>
            </a:r>
            <a:r>
              <a:rPr lang="pt-BR" sz="2700" dirty="0" smtClean="0"/>
              <a:t>dirige </a:t>
            </a:r>
            <a:r>
              <a:rPr lang="pt-BR" sz="2700" dirty="0"/>
              <a:t>em áreas urbanas.</a:t>
            </a:r>
          </a:p>
          <a:p>
            <a:pPr marL="171450" indent="-171450"/>
            <a:r>
              <a:rPr lang="pt-BR" sz="2700" b="1" dirty="0"/>
              <a:t>2011</a:t>
            </a:r>
            <a:r>
              <a:rPr lang="pt-BR" sz="2700" dirty="0"/>
              <a:t>: Outro supercomputador da IBM, chamado </a:t>
            </a:r>
            <a:r>
              <a:rPr lang="pt-BR" sz="2700" i="1" dirty="0"/>
              <a:t>Watson</a:t>
            </a:r>
            <a:r>
              <a:rPr lang="pt-BR" sz="2700" dirty="0"/>
              <a:t>, vence o show de perguntas e </a:t>
            </a:r>
            <a:r>
              <a:rPr lang="pt-BR" sz="2700" dirty="0" smtClean="0"/>
              <a:t>respostas </a:t>
            </a:r>
            <a:r>
              <a:rPr lang="pt-BR" sz="2700" i="1" dirty="0" smtClean="0"/>
              <a:t>Jeopardy!</a:t>
            </a:r>
            <a:r>
              <a:rPr lang="pt-BR" sz="2700" dirty="0" smtClean="0"/>
              <a:t>.</a:t>
            </a:r>
            <a:endParaRPr lang="pt-BR" sz="2700" dirty="0"/>
          </a:p>
          <a:p>
            <a:pPr marL="171450" indent="-171450"/>
            <a:r>
              <a:rPr lang="pt-BR" sz="2700" b="1" dirty="0"/>
              <a:t>2011-2014</a:t>
            </a:r>
            <a:r>
              <a:rPr lang="pt-BR" sz="2700" dirty="0"/>
              <a:t>: Surgem assistentes pessoais, tais como </a:t>
            </a:r>
            <a:r>
              <a:rPr lang="pt-BR" sz="2700" i="1" dirty="0"/>
              <a:t>Siri</a:t>
            </a:r>
            <a:r>
              <a:rPr lang="pt-BR" sz="2700" dirty="0"/>
              <a:t>, </a:t>
            </a:r>
            <a:r>
              <a:rPr lang="pt-BR" sz="2700" i="1" dirty="0"/>
              <a:t>Google </a:t>
            </a:r>
            <a:r>
              <a:rPr lang="pt-BR" sz="2700" i="1" dirty="0" err="1"/>
              <a:t>Now</a:t>
            </a:r>
            <a:r>
              <a:rPr lang="pt-BR" sz="2700" dirty="0"/>
              <a:t>, </a:t>
            </a:r>
            <a:r>
              <a:rPr lang="pt-BR" sz="2700" i="1" dirty="0" err="1"/>
              <a:t>Alexa</a:t>
            </a:r>
            <a:r>
              <a:rPr lang="pt-BR" sz="2700" dirty="0"/>
              <a:t> e </a:t>
            </a:r>
            <a:r>
              <a:rPr lang="pt-BR" sz="2700" i="1" dirty="0"/>
              <a:t>Cortana</a:t>
            </a:r>
            <a:r>
              <a:rPr lang="pt-BR" sz="2700" dirty="0"/>
              <a:t>, que utilizam reconhecimento de fala para responder questões e realizar tarefas simples.</a:t>
            </a:r>
          </a:p>
          <a:p>
            <a:pPr marL="171450" indent="-171450"/>
            <a:r>
              <a:rPr lang="pt-BR" b="1" dirty="0"/>
              <a:t>2016</a:t>
            </a:r>
            <a:r>
              <a:rPr lang="pt-BR" dirty="0"/>
              <a:t>: O programa conhecido como </a:t>
            </a:r>
            <a:r>
              <a:rPr lang="pt-BR" i="1" dirty="0" err="1"/>
              <a:t>AlphaGo</a:t>
            </a:r>
            <a:r>
              <a:rPr lang="pt-BR" dirty="0"/>
              <a:t>, da empresa </a:t>
            </a:r>
            <a:r>
              <a:rPr lang="pt-BR" i="1" dirty="0" err="1"/>
              <a:t>DeepMind</a:t>
            </a:r>
            <a:r>
              <a:rPr lang="pt-BR" dirty="0"/>
              <a:t>, derrota o então 18 vezes campeão mundial de </a:t>
            </a:r>
            <a:r>
              <a:rPr lang="pt-BR" i="1" dirty="0"/>
              <a:t>Go</a:t>
            </a:r>
            <a:r>
              <a:rPr lang="pt-BR" dirty="0"/>
              <a:t>, Lee </a:t>
            </a:r>
            <a:r>
              <a:rPr lang="pt-BR" dirty="0" err="1"/>
              <a:t>Sedol</a:t>
            </a:r>
            <a:r>
              <a:rPr lang="pt-BR" dirty="0"/>
              <a:t>.</a:t>
            </a:r>
          </a:p>
          <a:p>
            <a:pPr marL="171450" indent="-171450"/>
            <a:r>
              <a:rPr lang="pt-BR" b="1" dirty="0"/>
              <a:t>2018</a:t>
            </a:r>
            <a:r>
              <a:rPr lang="pt-BR" dirty="0"/>
              <a:t>: Universidades de todo o mundo começam a oferecer cursos de AI e ML.</a:t>
            </a:r>
          </a:p>
        </p:txBody>
      </p:sp>
      <p:pic>
        <p:nvPicPr>
          <p:cNvPr id="2056" name="Picture 8" descr="Image result for deep blue">
            <a:extLst>
              <a:ext uri="{FF2B5EF4-FFF2-40B4-BE49-F238E27FC236}">
                <a16:creationId xmlns="" xmlns:a16="http://schemas.microsoft.com/office/drawing/2014/main" id="{E17118A6-4965-4AD9-9C9C-DBFE3C254D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2198" y="176671"/>
            <a:ext cx="1200470" cy="180398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google self driving car">
            <a:extLst>
              <a:ext uri="{FF2B5EF4-FFF2-40B4-BE49-F238E27FC236}">
                <a16:creationId xmlns="" xmlns:a16="http://schemas.microsoft.com/office/drawing/2014/main" id="{FC0EC37E-0630-452D-8CBB-AAFD597984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78389" y="2101189"/>
            <a:ext cx="1760119" cy="104639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watson ibm">
            <a:extLst>
              <a:ext uri="{FF2B5EF4-FFF2-40B4-BE49-F238E27FC236}">
                <a16:creationId xmlns="" xmlns:a16="http://schemas.microsoft.com/office/drawing/2014/main" id="{1717A1D9-3B83-4571-A3EF-40F01040C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05817" y="3347457"/>
            <a:ext cx="1685328" cy="112150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alexa">
            <a:extLst>
              <a:ext uri="{FF2B5EF4-FFF2-40B4-BE49-F238E27FC236}">
                <a16:creationId xmlns="" xmlns:a16="http://schemas.microsoft.com/office/drawing/2014/main" id="{3CE9AE47-5313-4135-98F9-60B292EAF4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40305" y="4723931"/>
            <a:ext cx="1619935" cy="1111837"/>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AlphaGo">
            <a:extLst>
              <a:ext uri="{FF2B5EF4-FFF2-40B4-BE49-F238E27FC236}">
                <a16:creationId xmlns="" xmlns:a16="http://schemas.microsoft.com/office/drawing/2014/main" id="{7567AAEB-A1B9-48D0-9C96-DA67B5090D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46777" y="5896034"/>
            <a:ext cx="1883009" cy="941505"/>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Image result for inatel machine learning">
            <a:extLst>
              <a:ext uri="{FF2B5EF4-FFF2-40B4-BE49-F238E27FC236}">
                <a16:creationId xmlns="" xmlns:a16="http://schemas.microsoft.com/office/drawing/2014/main" id="{267F81BC-8B00-4181-BA8F-2BD9F65A4E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88266" y="5956300"/>
            <a:ext cx="1641941" cy="820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634539"/>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1344</TotalTime>
  <Words>8388</Words>
  <Application>Microsoft Office PowerPoint</Application>
  <PresentationFormat>Widescreen</PresentationFormat>
  <Paragraphs>686</Paragraphs>
  <Slides>49</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Arial</vt:lpstr>
      <vt:lpstr>Calibri</vt:lpstr>
      <vt:lpstr>Calibri Light</vt:lpstr>
      <vt:lpstr>Cambria Math</vt:lpstr>
      <vt:lpstr>Courier New</vt:lpstr>
      <vt:lpstr>Wingdings</vt:lpstr>
      <vt:lpstr>Tema do Office</vt:lpstr>
      <vt:lpstr>TP555 - Inteligência Artificial e Machine Learning: Introdução</vt:lpstr>
      <vt:lpstr>A disciplina</vt:lpstr>
      <vt:lpstr>Objetivo do curso</vt:lpstr>
      <vt:lpstr>Avaliação do Curso</vt:lpstr>
      <vt:lpstr>Motivação</vt:lpstr>
      <vt:lpstr>Um pouco de história</vt:lpstr>
      <vt:lpstr>Um pouco de história (continuação)</vt:lpstr>
      <vt:lpstr>Um pouco de história (continuação)</vt:lpstr>
      <vt:lpstr>Um pouco de história (continuação)</vt:lpstr>
      <vt:lpstr>Inteligência + Artificial (IA)</vt:lpstr>
      <vt:lpstr>Definições e objetivo da IA</vt:lpstr>
      <vt:lpstr>Inteligência Artificial</vt:lpstr>
      <vt:lpstr>Algumas aplicações de IA</vt:lpstr>
      <vt:lpstr>Algumas Aplicações em Comunicações Digitais</vt:lpstr>
      <vt:lpstr>Exemplos interessantes do uso de IA</vt:lpstr>
      <vt:lpstr>Foco do Curso</vt:lpstr>
      <vt:lpstr>Mas então, o que é ML?</vt:lpstr>
      <vt:lpstr>Por que ML se tornou tão difundido?</vt:lpstr>
      <vt:lpstr>Tipos de Aprendizado de Máquina</vt:lpstr>
      <vt:lpstr>Aprendizado Supervisionado</vt:lpstr>
      <vt:lpstr>Principais Algoritmos para Aprendizado Supervisionado</vt:lpstr>
      <vt:lpstr>Aprendizado Não-Supervisionado</vt:lpstr>
      <vt:lpstr>Principais Algoritmos para Aprendizado Não-Supervisionado</vt:lpstr>
      <vt:lpstr>Principais Algoritmos para Aprendizado Não-Supervisionado (continuação)</vt:lpstr>
      <vt:lpstr>Aprendizado Semi-Supervisionado</vt:lpstr>
      <vt:lpstr>Aprendizado Por Reforço</vt:lpstr>
      <vt:lpstr>Principais Algoritmos de Aprendizado Por Reforço</vt:lpstr>
      <vt:lpstr>Aprendizado Metaheurístico</vt:lpstr>
      <vt:lpstr>Principais Algoritmos de Aprendizado Metaheurístico</vt:lpstr>
      <vt:lpstr>Tipos de Treinamento</vt:lpstr>
      <vt:lpstr>Treinamento incremental</vt:lpstr>
      <vt:lpstr>Treinamento em batelada</vt:lpstr>
      <vt:lpstr>PowerPoint Presentation</vt:lpstr>
      <vt:lpstr>O que é Python?</vt:lpstr>
      <vt:lpstr>Por que Python?</vt:lpstr>
      <vt:lpstr>Executando códigos Python na nuvem</vt:lpstr>
      <vt:lpstr>Jupyter</vt:lpstr>
      <vt:lpstr>Goolge Colaboratory (Colab)</vt:lpstr>
      <vt:lpstr>PowerPoint Presentation</vt:lpstr>
      <vt:lpstr>PowerPoint Presentation</vt:lpstr>
      <vt:lpstr>PowerPoint Presentation</vt:lpstr>
      <vt:lpstr>PowerPoint Presentation</vt:lpstr>
      <vt:lpstr>Referências</vt:lpstr>
      <vt:lpstr>Avisos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1173</cp:revision>
  <dcterms:created xsi:type="dcterms:W3CDTF">2020-01-20T13:50:05Z</dcterms:created>
  <dcterms:modified xsi:type="dcterms:W3CDTF">2021-03-04T01:09:59Z</dcterms:modified>
</cp:coreProperties>
</file>